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8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56"/>
  </p:notesMasterIdLst>
  <p:sldIdLst>
    <p:sldId id="261" r:id="rId3"/>
    <p:sldId id="358" r:id="rId4"/>
    <p:sldId id="257" r:id="rId5"/>
    <p:sldId id="345" r:id="rId6"/>
    <p:sldId id="262" r:id="rId7"/>
    <p:sldId id="350" r:id="rId8"/>
    <p:sldId id="357" r:id="rId9"/>
    <p:sldId id="267" r:id="rId10"/>
    <p:sldId id="347" r:id="rId11"/>
    <p:sldId id="269" r:id="rId12"/>
    <p:sldId id="352" r:id="rId13"/>
    <p:sldId id="342" r:id="rId14"/>
    <p:sldId id="349" r:id="rId15"/>
    <p:sldId id="346" r:id="rId16"/>
    <p:sldId id="271" r:id="rId17"/>
    <p:sldId id="272" r:id="rId18"/>
    <p:sldId id="273" r:id="rId19"/>
    <p:sldId id="274" r:id="rId20"/>
    <p:sldId id="275" r:id="rId21"/>
    <p:sldId id="276" r:id="rId22"/>
    <p:sldId id="307" r:id="rId23"/>
    <p:sldId id="308" r:id="rId24"/>
    <p:sldId id="311" r:id="rId25"/>
    <p:sldId id="278" r:id="rId26"/>
    <p:sldId id="279" r:id="rId27"/>
    <p:sldId id="283" r:id="rId28"/>
    <p:sldId id="353" r:id="rId29"/>
    <p:sldId id="354" r:id="rId30"/>
    <p:sldId id="282" r:id="rId31"/>
    <p:sldId id="286" r:id="rId32"/>
    <p:sldId id="287" r:id="rId33"/>
    <p:sldId id="289" r:id="rId34"/>
    <p:sldId id="290" r:id="rId35"/>
    <p:sldId id="317" r:id="rId36"/>
    <p:sldId id="291" r:id="rId37"/>
    <p:sldId id="318" r:id="rId38"/>
    <p:sldId id="292" r:id="rId39"/>
    <p:sldId id="293" r:id="rId40"/>
    <p:sldId id="294" r:id="rId41"/>
    <p:sldId id="295" r:id="rId42"/>
    <p:sldId id="296" r:id="rId43"/>
    <p:sldId id="355" r:id="rId44"/>
    <p:sldId id="337" r:id="rId45"/>
    <p:sldId id="338" r:id="rId46"/>
    <p:sldId id="297" r:id="rId47"/>
    <p:sldId id="299" r:id="rId48"/>
    <p:sldId id="300" r:id="rId49"/>
    <p:sldId id="288" r:id="rId50"/>
    <p:sldId id="339" r:id="rId51"/>
    <p:sldId id="343" r:id="rId52"/>
    <p:sldId id="344" r:id="rId53"/>
    <p:sldId id="341" r:id="rId54"/>
    <p:sldId id="315" r:id="rId55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9999"/>
    <a:srgbClr val="FB5A41"/>
    <a:srgbClr val="FB6D63"/>
    <a:srgbClr val="209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5"/>
    <p:restoredTop sz="80595"/>
  </p:normalViewPr>
  <p:slideViewPr>
    <p:cSldViewPr showGuides="1">
      <p:cViewPr varScale="1">
        <p:scale>
          <a:sx n="83" d="100"/>
          <a:sy n="83" d="100"/>
        </p:scale>
        <p:origin x="208" y="504"/>
      </p:cViewPr>
      <p:guideLst>
        <p:guide orient="horz" pos="2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90204" pitchFamily="34" charset="0"/>
                <a:ea typeface="宋体" pitchFamily="2" charset="-122"/>
                <a:cs typeface="+mn-cs"/>
              </a:rPr>
              <a:t>2022/8/22</a:t>
            </a:fld>
            <a:endParaRPr lang="zh-CN" altLang="en-US" strike="noStrike" noProof="1"/>
          </a:p>
        </p:txBody>
      </p:sp>
      <p:sp>
        <p:nvSpPr>
          <p:cNvPr id="1331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1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大家好，我是来自五八集团的王澍</a:t>
            </a:r>
            <a:endParaRPr kumimoji="1" lang="en-US" altLang="zh-CN" dirty="0"/>
          </a:p>
          <a:p>
            <a:r>
              <a:rPr kumimoji="1" lang="zh-CN" altLang="en-US" dirty="0"/>
              <a:t>今天给大家带来的分享主题是 </a:t>
            </a:r>
            <a:r>
              <a:rPr kumimoji="1" lang="en-US" altLang="zh-CN" dirty="0"/>
              <a:t>【</a:t>
            </a:r>
            <a:r>
              <a:rPr lang="zh-CN" altLang="zh-CN" sz="800" strike="noStrike" kern="1200" noProof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  <a:sym typeface="+mn-ea"/>
              </a:rPr>
              <a:t>58场景下UI自动化智能解析实践</a:t>
            </a:r>
            <a:r>
              <a:rPr kumimoji="1" lang="en-US" altLang="zh-CN" dirty="0"/>
              <a:t>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5464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风火轮上线后，提效的效果非常明显：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设计研发总提效时长：五万多小时。</a:t>
            </a:r>
            <a:endParaRPr kumimoji="1" lang="en-US" altLang="zh-CN" dirty="0"/>
          </a:p>
          <a:p>
            <a:r>
              <a:rPr kumimoji="1" lang="zh-CN" altLang="en-US" dirty="0"/>
              <a:t>设计研发总节省成本：五百多万。</a:t>
            </a:r>
            <a:endParaRPr kumimoji="1" lang="en-US" altLang="zh-CN" dirty="0"/>
          </a:p>
          <a:p>
            <a:r>
              <a:rPr kumimoji="1" lang="zh-CN" altLang="en-US" dirty="0"/>
              <a:t>协同工具采购成本：六百多万。</a:t>
            </a:r>
            <a:endParaRPr kumimoji="1" lang="en-US" altLang="zh-CN" dirty="0"/>
          </a:p>
          <a:p>
            <a:r>
              <a:rPr kumimoji="1" lang="zh-CN" altLang="en-US" dirty="0"/>
              <a:t>年度节约成本：九百多万。</a:t>
            </a:r>
          </a:p>
        </p:txBody>
      </p:sp>
    </p:spTree>
    <p:extLst>
      <p:ext uri="{BB962C8B-B14F-4D97-AF65-F5344CB8AC3E}">
        <p14:creationId xmlns:p14="http://schemas.microsoft.com/office/powerpoint/2010/main" val="4018370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接下来，我们看下风火轮的技术设计方案</a:t>
            </a:r>
          </a:p>
        </p:txBody>
      </p:sp>
    </p:spTree>
    <p:extLst>
      <p:ext uri="{BB962C8B-B14F-4D97-AF65-F5344CB8AC3E}">
        <p14:creationId xmlns:p14="http://schemas.microsoft.com/office/powerpoint/2010/main" val="3470606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【】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我们决定做一个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插件和一个设计平台。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【】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插件负责设计组件的展示和使用。可以把组件文件传到插件上，可直接拖拽使用。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这样解决了组件使用的便利性问题。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【】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把插件和设计平台连通。管理员通过设计平台发布官方组件，发布后自动显示在所有人的插件中（更新也是自动的），保证大家能获得最新的规范组件。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这样，可以解决规范组件的统一性。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【】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发布的官方组件可以是平台规范，也可以是各业务的规范，还可以收集常用组件进行发布。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这样相当于给大家提供了丰富的、适用于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58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业务的组件，减少了重复规范和劳动。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【】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除了管理员统一发布，各人还可以本地导入自己的组件。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这样，也满足了个性化。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【】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这一条路径，就实现了“组件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设计稿”，实现了设计规范的统一和提效。</a:t>
            </a:r>
          </a:p>
          <a:p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【】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设计稿完成后，可以通过插件将设计稿传到平台上，并且生成邮件摘要，不再需要手动上传云盘。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【】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同时，系统可利用毕加索技术，自动对设计稿进行解析，在平台上显示设计稿的标注、代码。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这样，就节约了开发时间。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【】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这一条路径，就实现了“设计稿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代码”，实现了设计产出和开发的提效。</a:t>
            </a:r>
          </a:p>
          <a:p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【】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开通了代码上传功能，技术同学可将组件的代码上传，上传后自动与对应的组件关联。当设计稿中再使用了这个组件时，就会有标记，其他人使用时可看到这段代码，并选择使用。这样，理论上只要有一名技术开发了这个组件，全公司以后都可以使用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【】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这一条路径，就实现了“代码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UGC”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实现了代码的统一和开发提效，以及技术资产的积累。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2013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2765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>
              <a:lnSpc>
                <a:spcPct val="150000"/>
              </a:lnSpc>
            </a:pPr>
            <a:r>
              <a:rPr kumimoji="1" lang="zh-CN" altLang="en-US" sz="1200" b="1" dirty="0">
                <a:latin typeface="+mn-ea"/>
                <a:ea typeface="+mn-ea"/>
              </a:rPr>
              <a:t>技术方案：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200" dirty="0">
                <a:latin typeface="+mn-ea"/>
                <a:ea typeface="+mn-ea"/>
              </a:rPr>
              <a:t>利用 </a:t>
            </a:r>
            <a:r>
              <a:rPr kumimoji="1" lang="en" altLang="zh-CN" sz="1200" dirty="0">
                <a:latin typeface="+mn-ea"/>
                <a:ea typeface="+mn-ea"/>
              </a:rPr>
              <a:t>sketch JSAP</a:t>
            </a:r>
            <a:r>
              <a:rPr kumimoji="1" lang="en-US" altLang="zh-CN" sz="1200" dirty="0">
                <a:latin typeface="+mn-ea"/>
                <a:ea typeface="+mn-ea"/>
              </a:rPr>
              <a:t>I</a:t>
            </a:r>
            <a:r>
              <a:rPr kumimoji="1" lang="en" altLang="zh-CN" sz="1200" dirty="0">
                <a:latin typeface="+mn-ea"/>
                <a:ea typeface="+mn-ea"/>
              </a:rPr>
              <a:t>/</a:t>
            </a:r>
            <a:r>
              <a:rPr kumimoji="1" lang="zh-CN" altLang="en-US" sz="1200" dirty="0">
                <a:latin typeface="+mn-ea"/>
                <a:ea typeface="+mn-ea"/>
              </a:rPr>
              <a:t>及</a:t>
            </a:r>
            <a:r>
              <a:rPr kumimoji="1" lang="en" altLang="zh-CN" sz="1200" dirty="0" err="1">
                <a:latin typeface="+mn-ea"/>
                <a:ea typeface="+mn-ea"/>
              </a:rPr>
              <a:t>sketchtool</a:t>
            </a:r>
            <a:r>
              <a:rPr kumimoji="1" lang="zh-CN" altLang="en-US" sz="1200" dirty="0">
                <a:latin typeface="+mn-ea"/>
                <a:ea typeface="+mn-ea"/>
              </a:rPr>
              <a:t>来实现插件主体功能及交互设计。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200" dirty="0">
                <a:latin typeface="+mn-ea"/>
                <a:ea typeface="+mn-ea"/>
              </a:rPr>
              <a:t>通过</a:t>
            </a:r>
            <a:r>
              <a:rPr kumimoji="1" lang="en" altLang="zh-CN" sz="1200" dirty="0">
                <a:latin typeface="+mn-ea"/>
                <a:ea typeface="+mn-ea"/>
              </a:rPr>
              <a:t>Picasso</a:t>
            </a:r>
            <a:r>
              <a:rPr kumimoji="1" lang="zh-CN" altLang="en-US" sz="1200" dirty="0">
                <a:latin typeface="+mn-ea"/>
                <a:ea typeface="+mn-ea"/>
              </a:rPr>
              <a:t>来实现设计稿自动化生成代码及标注稿产出。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200" dirty="0">
                <a:latin typeface="+mn-ea"/>
                <a:ea typeface="+mn-ea"/>
              </a:rPr>
              <a:t>和</a:t>
            </a:r>
            <a:r>
              <a:rPr kumimoji="1" lang="en" altLang="zh-CN" sz="1200" dirty="0">
                <a:latin typeface="+mn-ea"/>
                <a:ea typeface="+mn-ea"/>
              </a:rPr>
              <a:t>UI/</a:t>
            </a:r>
            <a:r>
              <a:rPr kumimoji="1" lang="zh-CN" altLang="en-US" sz="1200" dirty="0">
                <a:latin typeface="+mn-ea"/>
                <a:ea typeface="+mn-ea"/>
              </a:rPr>
              <a:t>共同确定组件的设计及开发规范，在此基础上进行组件库开发。</a:t>
            </a:r>
            <a:endParaRPr kumimoji="1" lang="en-US" altLang="zh-CN" sz="1200" dirty="0">
              <a:latin typeface="+mn-ea"/>
              <a:ea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kumimoji="1" lang="en-US" altLang="zh-CN" sz="12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200" b="1" dirty="0">
                <a:latin typeface="+mn-ea"/>
                <a:ea typeface="+mn-ea"/>
              </a:rPr>
              <a:t>技术难点：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1200" dirty="0">
                <a:latin typeface="+mn-ea"/>
                <a:ea typeface="+mn-ea"/>
              </a:rPr>
              <a:t>自定义</a:t>
            </a:r>
            <a:r>
              <a:rPr kumimoji="1" lang="en" altLang="zh-CN" sz="1200" dirty="0">
                <a:latin typeface="+mn-ea"/>
                <a:ea typeface="+mn-ea"/>
              </a:rPr>
              <a:t>Library</a:t>
            </a:r>
            <a:r>
              <a:rPr kumimoji="1" lang="zh-CN" altLang="en-US" sz="1200" dirty="0">
                <a:latin typeface="+mn-ea"/>
                <a:ea typeface="+mn-ea"/>
              </a:rPr>
              <a:t>的共享及插件使用交互设计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1200" dirty="0">
                <a:latin typeface="+mn-ea"/>
                <a:ea typeface="+mn-ea"/>
              </a:rPr>
              <a:t>标注稿生成及在线化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1200" dirty="0">
                <a:latin typeface="+mn-ea"/>
                <a:ea typeface="+mn-ea"/>
              </a:rPr>
              <a:t>前端组件库与</a:t>
            </a:r>
            <a:r>
              <a:rPr kumimoji="1" lang="en" altLang="zh-CN" sz="1200" dirty="0">
                <a:latin typeface="+mn-ea"/>
                <a:ea typeface="+mn-ea"/>
              </a:rPr>
              <a:t>UI Library</a:t>
            </a:r>
            <a:r>
              <a:rPr kumimoji="1" lang="zh-CN" altLang="en-US" sz="1200" dirty="0">
                <a:latin typeface="+mn-ea"/>
                <a:ea typeface="+mn-ea"/>
              </a:rPr>
              <a:t>的协同设计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kumimoji="1" lang="en-US" altLang="zh-CN" sz="1200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Font typeface="+mj-lt"/>
              <a:buNone/>
            </a:pPr>
            <a:r>
              <a:rPr kumimoji="1" lang="zh-CN" altLang="en-US" sz="1200" dirty="0">
                <a:latin typeface="+mn-ea"/>
                <a:ea typeface="+mn-ea"/>
              </a:rPr>
              <a:t>这里面更为复杂的是毕加索的解析，下面带大家了解一下毕加索</a:t>
            </a:r>
            <a:endParaRPr kumimoji="1" lang="en-US" altLang="zh-CN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00987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2969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174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indent="0"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1"/>
                </a:solidFill>
                <a:latin typeface="Arial" panose="020B0604020202090204" pitchFamily="34" charset="0"/>
                <a:ea typeface="+mn-ea"/>
              </a:rPr>
              <a:t>毕加索是风火轮项目核心</a:t>
            </a:r>
            <a:r>
              <a:rPr lang="zh-CN" altLang="en-US" sz="1200" b="1" dirty="0">
                <a:solidFill>
                  <a:schemeClr val="accent1"/>
                </a:solidFill>
                <a:latin typeface="Arial" panose="020B0604020202090204" pitchFamily="34" charset="0"/>
                <a:ea typeface="+mn-ea"/>
              </a:rPr>
              <a:t> </a:t>
            </a:r>
            <a:r>
              <a:rPr lang="zh-CN" altLang="en-US" sz="1200" dirty="0">
                <a:latin typeface="Arial" panose="020B0604020202090204" pitchFamily="34" charset="0"/>
                <a:ea typeface="+mn-ea"/>
              </a:rPr>
              <a:t>是58同城推出的一款sketch设计稿解析插件，可将sketch设计稿自动解析成</a:t>
            </a:r>
            <a:r>
              <a:rPr lang="zh-CN" altLang="en-US" sz="1200" b="1" dirty="0">
                <a:latin typeface="Arial" panose="020B0604020202090204" pitchFamily="34" charset="0"/>
                <a:ea typeface="+mn-ea"/>
              </a:rPr>
              <a:t>还原精准</a:t>
            </a:r>
            <a:r>
              <a:rPr lang="zh-CN" altLang="en-US" sz="1200" dirty="0">
                <a:latin typeface="Arial" panose="020B0604020202090204" pitchFamily="34" charset="0"/>
                <a:ea typeface="+mn-ea"/>
              </a:rPr>
              <a:t>、</a:t>
            </a:r>
            <a:r>
              <a:rPr lang="zh-CN" altLang="en-US" sz="1200" b="1" dirty="0">
                <a:latin typeface="Arial" panose="020B0604020202090204" pitchFamily="34" charset="0"/>
                <a:ea typeface="+mn-ea"/>
              </a:rPr>
              <a:t>可用度高的前端代码</a:t>
            </a:r>
            <a:r>
              <a:rPr lang="zh-CN" altLang="en-US" sz="1200" dirty="0">
                <a:latin typeface="Arial" panose="020B0604020202090204" pitchFamily="34" charset="0"/>
                <a:ea typeface="+mn-ea"/>
              </a:rPr>
              <a:t>。</a:t>
            </a:r>
          </a:p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379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r>
              <a:rPr lang="zh-CN" altLang="en-US" dirty="0">
                <a:sym typeface="+mn-ea"/>
              </a:rPr>
              <a:t>这里我们主要讲一下 毕加索 </a:t>
            </a:r>
            <a:r>
              <a:rPr lang="en-US" altLang="zh-CN" dirty="0">
                <a:sym typeface="+mn-ea"/>
              </a:rPr>
              <a:t>2.0</a:t>
            </a:r>
          </a:p>
          <a:p>
            <a:pPr lvl="0"/>
            <a:endParaRPr lang="en-US" altLang="zh-CN" dirty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Arial" panose="020B0604020202090204" pitchFamily="34" charset="0"/>
                <a:ea typeface="+mn-ea"/>
              </a:rPr>
              <a:t>毕加索的核心解析流程主要包括Symbol解析、图层重构、属性解析、布局处理</a:t>
            </a:r>
          </a:p>
          <a:p>
            <a:pPr lvl="0"/>
            <a:endParaRPr lang="en-US" altLang="zh-CN" dirty="0">
              <a:sym typeface="+mn-e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584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Arial" panose="020B0604020202090204" pitchFamily="34" charset="0"/>
                <a:ea typeface="+mn-ea"/>
              </a:rPr>
              <a:t>我们通过SymbolID的引用关系来推导出模块之间的依赖关系，将symbol模块json整合到各个Page页面json中，便于后续的解析。</a:t>
            </a:r>
          </a:p>
          <a:p>
            <a:endParaRPr lang="en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1).Symbol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模块整合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设计稿源文件中包含以下两个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文件：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页面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Symbol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我们通过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SymbolID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的引用关系来推导出模块之间的依赖关系，将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symbol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整合到各个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页面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</a:t>
            </a:r>
            <a:r>
              <a:rPr lang="zh-CN" altLang="en-US" sz="1200" b="0" i="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，便于后续的解析。</a:t>
            </a:r>
            <a:endParaRPr lang="en-US" altLang="zh-CN" sz="1200" b="0" i="0" strike="sng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2).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Symbol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模块参数解析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参数只作用于其子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Symbol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模块，替换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stringValue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删除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SymbolId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相同参数传值：外层</a:t>
            </a:r>
            <a:r>
              <a:rPr lang="en-US" altLang="zh-CN" sz="1200" b="0" i="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父父级</a:t>
            </a:r>
            <a:r>
              <a:rPr lang="en-US" altLang="zh-CN" sz="1200" b="0" i="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参数值的权重高于内层</a:t>
            </a:r>
            <a:r>
              <a:rPr lang="en-US" altLang="zh-CN" sz="1200" b="0" i="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父级</a:t>
            </a:r>
            <a:r>
              <a:rPr lang="en-US" altLang="zh-CN" sz="1200" b="0" i="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3).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Symbol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模块缩放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根据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SymbolInstance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SymbolMaster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的尺寸比例，等比例转换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symbolMaster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的坐标尺寸，作为实例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SymbolInstance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的坐标尺寸。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Symbol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的解析，我们得了一个包含页面重构所需的完整信息的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br>
              <a:rPr lang="en" altLang="zh-CN" dirty="0"/>
            </a:br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789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marL="228600" lvl="0" indent="-228600">
              <a:buFont typeface="+mj-lt"/>
              <a:buAutoNum type="arabicPeriod"/>
            </a:pPr>
            <a:r>
              <a:rPr lang="zh-CN" altLang="en-US" b="1" dirty="0"/>
              <a:t>过滤隐藏图层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CN" altLang="en-US" dirty="0"/>
              <a:t>隐藏透明图层删除</a:t>
            </a:r>
            <a:endParaRPr lang="en-US" altLang="zh-CN" dirty="0"/>
          </a:p>
          <a:p>
            <a:pPr marL="228600" lvl="0" indent="-228600">
              <a:buFont typeface="+mj-lt"/>
              <a:buAutoNum type="arabicPeriod"/>
            </a:pPr>
            <a:r>
              <a:rPr lang="zh-CN" altLang="en-US" b="1" dirty="0"/>
              <a:t>分层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CN" altLang="en-US" dirty="0"/>
              <a:t>弹窗上下两层分别处理</a:t>
            </a:r>
          </a:p>
          <a:p>
            <a:pPr marL="228600" lvl="0" indent="-228600">
              <a:buFont typeface="+mj-lt"/>
              <a:buAutoNum type="arabicPeriod"/>
            </a:pPr>
            <a:r>
              <a:rPr lang="zh-CN" altLang="en-US" b="1" dirty="0"/>
              <a:t>去除分组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CN" altLang="en-US" dirty="0"/>
              <a:t>去除无效分組</a:t>
            </a:r>
          </a:p>
          <a:p>
            <a:pPr marL="228600" lvl="0" indent="-228600">
              <a:buFont typeface="+mj-lt"/>
              <a:buAutoNum type="arabicPeriod"/>
            </a:pPr>
            <a:r>
              <a:rPr lang="zh-CN" altLang="en-US" b="1" dirty="0"/>
              <a:t>结构重组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CN" altLang="en-US" dirty="0"/>
              <a:t>优化排序和分组</a:t>
            </a:r>
          </a:p>
          <a:p>
            <a:pPr marL="228600" lvl="0" indent="-228600">
              <a:buFont typeface="+mj-lt"/>
              <a:buAutoNum type="arabicPeriod"/>
            </a:pPr>
            <a:r>
              <a:rPr lang="zh-CN" altLang="en-US" b="1" dirty="0"/>
              <a:t>特征分组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CN" altLang="en-US" dirty="0"/>
              <a:t>结构及組合方式提升代码可用度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993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过滤隐藏图层的原理很简单，就是</a:t>
            </a:r>
            <a:endParaRPr lang="en-US" altLang="zh-CN" sz="1200" kern="12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容器为隐藏的： 删除元素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容器完全透明： 删除元素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这样 避免了无效元素对后续布局的影响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861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993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设计稿中经常会出现多层重叠的结构，例如弹层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吸底栏等；这时候需要我们进行分层处理，然后再对每层进行单独处理。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 布局更合理、图层更清晰</a:t>
            </a:r>
            <a:br>
              <a:rPr lang="zh-CN" altLang="en-US" dirty="0"/>
            </a:br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419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设计师并不了解前端的布局习惯，他们对图层进行的分组，往往和前端期望的结果差别较大，几乎不可用；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所以我们需要打散原有分组，然后去除无效分组，得到扁平结构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419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设计稿主要专注于视觉效果，对设计稿中图层的顺序没有特别的要求，这就造成我们拿到的设计稿中图层的顺序是混乱的。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所以我们需要 </a:t>
            </a:r>
            <a:r>
              <a:rPr lang="zh-CN" altLang="en-US" sz="1200" dirty="0">
                <a:sym typeface="+mn-ea"/>
              </a:rPr>
              <a:t>按照位置、尺寸信息排序，处理图层之间的父子关系，最终得到一个排序合理、层次结构清晰的结构</a:t>
            </a:r>
          </a:p>
          <a:p>
            <a:pPr lvl="0"/>
            <a:br>
              <a:rPr lang="zh-CN" altLang="en-US" dirty="0"/>
            </a:b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4403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我们需要去掉设计稿中已有的分组，在后续的流程中进行重新分组。</a:t>
            </a:r>
            <a:endParaRPr lang="zh-CN" altLang="en-US" dirty="0"/>
          </a:p>
          <a:p>
            <a:pPr indent="0"/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indent="0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通过我们的排序算法，将图层的按照从左上到右下的顺序排列，如此同时处理图层之间的父子关系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优化后的顺序上面三张图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indent="0"/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indent="0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最终我们得到一个前端工程师想要的一个结构，下面这张图。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indent="0"/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4608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特征分组是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Picasso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解析过程的关键环节，我们通过提取图层的结构特征，如位置，尺寸，类型等因素，进行特征分析，寻找相似图层等方法，优化图层的结构及组合方式，来提升代码可用度。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zh-CN" altLang="en-US" dirty="0"/>
            </a:br>
            <a:r>
              <a:rPr lang="zh-CN" altLang="en-US" sz="1200" b="0" i="0" dirty="0">
                <a:solidFill>
                  <a:srgbClr val="24292E"/>
                </a:solidFill>
                <a:effectLst/>
                <a:latin typeface="-apple-system"/>
              </a:rPr>
              <a:t>特征分组的主要流程如下：</a:t>
            </a:r>
            <a:endParaRPr lang="en-US" altLang="zh-CN" sz="12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  <a:p>
            <a:r>
              <a:rPr lang="en-US" altLang="zh-CN" b="1" dirty="0"/>
              <a:t>1.</a:t>
            </a:r>
            <a:r>
              <a:rPr lang="zh-CN" altLang="en-US" b="1" dirty="0"/>
              <a:t>提取属性</a:t>
            </a:r>
            <a:r>
              <a:rPr lang="zh-CN" altLang="en-US" dirty="0"/>
              <a:t>（图层大小，类型等信息）</a:t>
            </a:r>
          </a:p>
          <a:p>
            <a:r>
              <a:rPr lang="en-US" altLang="zh-CN" b="1" dirty="0"/>
              <a:t>2.</a:t>
            </a:r>
            <a:r>
              <a:rPr lang="zh-CN" altLang="en-US" b="1" dirty="0"/>
              <a:t>寻找重复结构</a:t>
            </a:r>
          </a:p>
          <a:p>
            <a:r>
              <a:rPr lang="en-US" altLang="zh-CN" b="1" dirty="0"/>
              <a:t>3.</a:t>
            </a:r>
            <a:r>
              <a:rPr lang="zh-CN" altLang="en-US" b="1" dirty="0"/>
              <a:t>判断该元素</a:t>
            </a:r>
            <a:r>
              <a:rPr lang="zh-CN" altLang="en-US" dirty="0"/>
              <a:t>是否与所属组坐标重合</a:t>
            </a:r>
          </a:p>
          <a:p>
            <a:r>
              <a:rPr lang="en-US" altLang="zh-CN" b="1" dirty="0"/>
              <a:t>4.</a:t>
            </a:r>
            <a:r>
              <a:rPr lang="zh-CN" altLang="en-US" b="1" dirty="0"/>
              <a:t>以该元素为分割点进行分组</a:t>
            </a:r>
          </a:p>
          <a:p>
            <a:r>
              <a:rPr lang="en-US" altLang="zh-CN" b="1" dirty="0"/>
              <a:t>5.</a:t>
            </a:r>
            <a:r>
              <a:rPr lang="zh-CN" altLang="en-US" b="1" dirty="0"/>
              <a:t>完成该层分组</a:t>
            </a:r>
            <a:r>
              <a:rPr lang="zh-CN" altLang="en-US" dirty="0"/>
              <a:t>递，归子元素，继续分组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5017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我们来看下，在不同场景下经过特征分组处理后的解析效果：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经历了去组、分层、结构重组、特征分组这四个环节，图层发生了多次聚合和重组，这个过程中会产生冗余的无用结构，需要对冗余结构进行优化。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容器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子元素属于无意义元素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=&gt;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删除子元素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容器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子元素有意义，父元素无意义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=&gt;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删除父元素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父元素无背景及边框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=&gt;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删除父元素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子元素与父元素位置大小完全相同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=&gt;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删除父元素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画板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父元素为画板的情况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=&gt;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不处理父元素，只处理子元素</a:t>
            </a:r>
          </a:p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789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属性解析主要是将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源文件中的属性一一对应成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样式，这样就得到了细节的视觉效果。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：遮罩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5846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789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在结构和样式解析完成之后，接下来就是布局处理，布局主要用的是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布局，如下图</a:t>
            </a:r>
            <a:endParaRPr lang="en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布局完成之后，会进行相应的代码生成；至此，解析工作全部完成，我们得到了前端开发需要的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5586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5427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5632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本次分享分为下面几个主题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1.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风火轮诞生记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2.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技术方案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3.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Pi</a:t>
            </a:r>
            <a:r>
              <a:rPr lang="zh-CN" altLang="en-US" sz="1200" b="1" strike="noStrike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+mn-ea"/>
              </a:rPr>
              <a:t>casso 简要原理分析 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4.</a:t>
            </a:r>
            <a:r>
              <a:rPr lang="zh-CN" altLang="en-US" sz="1200" b="1" strike="noStrike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+mn-ea"/>
              </a:rPr>
              <a:t>风火轮与lowcode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5.</a:t>
            </a:r>
            <a:r>
              <a:rPr lang="zh-CN" altLang="en-US" sz="1200" b="1" strike="noStrike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+mn-ea"/>
              </a:rPr>
              <a:t>后续展望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8613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5837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6246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645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6041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r>
              <a:rPr lang="zh-CN" altLang="en-US" dirty="0"/>
              <a:t>风火轮低代码方案：</a:t>
            </a:r>
            <a:endParaRPr lang="en-US" altLang="zh-CN" dirty="0"/>
          </a:p>
          <a:p>
            <a:pPr lvl="0"/>
            <a:r>
              <a:rPr lang="zh-CN" altLang="en-US" dirty="0"/>
              <a:t>面向用户是</a:t>
            </a:r>
            <a:r>
              <a:rPr lang="en-US" altLang="zh-CN" dirty="0"/>
              <a:t>UI</a:t>
            </a:r>
            <a:r>
              <a:rPr lang="zh-CN" altLang="en-US" dirty="0"/>
              <a:t>，</a:t>
            </a:r>
            <a:endParaRPr lang="en-US" altLang="zh-CN" dirty="0"/>
          </a:p>
          <a:p>
            <a:pPr lvl="0"/>
            <a:r>
              <a:rPr lang="zh-CN" altLang="en-US" dirty="0"/>
              <a:t>对于使用方式来说：</a:t>
            </a:r>
            <a:r>
              <a:rPr lang="en-US" altLang="zh-CN" dirty="0"/>
              <a:t>UI</a:t>
            </a:r>
            <a:r>
              <a:rPr lang="zh-CN" altLang="en-US" dirty="0"/>
              <a:t>设计过程中使用组件、无需单独生成页面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zh-CN" altLang="en-US" dirty="0"/>
              <a:t>依赖组件程度低</a:t>
            </a:r>
            <a:endParaRPr lang="en-US" altLang="zh-CN" dirty="0"/>
          </a:p>
          <a:p>
            <a:pPr lvl="0"/>
            <a:r>
              <a:rPr lang="zh-CN" altLang="en-US" dirty="0"/>
              <a:t>样式规范由</a:t>
            </a:r>
            <a:r>
              <a:rPr lang="en-US" altLang="zh-CN" dirty="0"/>
              <a:t>UI</a:t>
            </a:r>
            <a:r>
              <a:rPr lang="zh-CN" altLang="en-US" dirty="0"/>
              <a:t>主导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indent="0">
              <a:lnSpc>
                <a:spcPct val="160000"/>
              </a:lnSpc>
            </a:pPr>
            <a:r>
              <a:rPr lang="zh-CN" altLang="en-US" dirty="0">
                <a:sym typeface="+mn-ea"/>
              </a:rPr>
              <a:t>优势：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sym typeface="+mn-ea"/>
              </a:rPr>
              <a:t>UI设计过程中，自动绑定代码组件，无需手动生成页面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sym typeface="+mn-ea"/>
              </a:rPr>
              <a:t>不限制代码组件数量，单个组件也可以单独上线使用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sym typeface="+mn-ea"/>
              </a:rPr>
              <a:t>组件数量不会限制页面设计效果，单独一个组件也可以在页面使用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sym typeface="+mn-ea"/>
              </a:rPr>
              <a:t>样式由UI控制，符合c端页面设计规范</a:t>
            </a:r>
            <a:endParaRPr lang="zh-CN" altLang="en-US" sz="1400" dirty="0">
              <a:latin typeface="Arial" panose="020B0604020202090204" pitchFamily="34" charset="0"/>
              <a:ea typeface="+mn-ea"/>
            </a:endParaRPr>
          </a:p>
          <a:p>
            <a:pPr lvl="2" indent="0"/>
            <a:endParaRPr lang="zh-CN" altLang="en-US" sz="1400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6656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en-US" altLang="zh-CN" dirty="0"/>
          </a:p>
          <a:p>
            <a:pPr lvl="0"/>
            <a:r>
              <a:rPr lang="zh-CN" altLang="en-US" dirty="0"/>
              <a:t>低代码平台主要分为 配置面板和视图面板，经过修改属性，生成 </a:t>
            </a:r>
            <a:r>
              <a:rPr lang="en" altLang="zh-CN" dirty="0"/>
              <a:t>JSON-SCHEMA</a:t>
            </a:r>
            <a:r>
              <a:rPr lang="zh-CN" altLang="en-US" dirty="0"/>
              <a:t> 最终产出一套标准</a:t>
            </a:r>
            <a:r>
              <a:rPr lang="en-US" altLang="zh-CN" dirty="0"/>
              <a:t>SDL</a:t>
            </a:r>
            <a:r>
              <a:rPr lang="zh-CN" altLang="en-US" dirty="0"/>
              <a:t> 生成 静态资源 </a:t>
            </a:r>
            <a:r>
              <a:rPr lang="en-US" altLang="zh-CN" dirty="0"/>
              <a:t>HTML</a:t>
            </a:r>
            <a:r>
              <a:rPr lang="zh-CN" altLang="en-US" dirty="0"/>
              <a:t>、</a:t>
            </a:r>
            <a:r>
              <a:rPr lang="en-US" altLang="zh-CN" dirty="0"/>
              <a:t>CSS</a:t>
            </a:r>
            <a:r>
              <a:rPr lang="zh-CN" altLang="en-US" dirty="0"/>
              <a:t>、</a:t>
            </a:r>
            <a:r>
              <a:rPr lang="en-US" altLang="zh-CN" dirty="0"/>
              <a:t>JS</a:t>
            </a:r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en-US" altLang="zh-CN" dirty="0" err="1"/>
              <a:t>Tmagic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zh-CN" altLang="en-US" dirty="0"/>
              <a:t>右侧</a:t>
            </a:r>
            <a:r>
              <a:rPr lang="en-US" altLang="zh-CN" dirty="0"/>
              <a:t>-&gt;</a:t>
            </a:r>
            <a:r>
              <a:rPr lang="zh-CN" altLang="en-US" dirty="0"/>
              <a:t> 属性配置面板 </a:t>
            </a:r>
            <a:r>
              <a:rPr lang="en-US" altLang="zh-CN" dirty="0"/>
              <a:t>:</a:t>
            </a:r>
            <a:r>
              <a:rPr lang="zh-CN" altLang="en-US" dirty="0"/>
              <a:t> 项目配置面板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6656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>
              <a:buFont typeface="Wingdings" panose="05000000000000000000" charset="0"/>
            </a:pPr>
            <a:r>
              <a:rPr lang="zh-CN" altLang="en-US" sz="1800" dirty="0">
                <a:latin typeface="Arial" panose="020B0604020202090204" pitchFamily="34" charset="0"/>
                <a:ea typeface="+mn-ea"/>
                <a:sym typeface="宋体" pitchFamily="2" charset="-122"/>
              </a:rPr>
              <a:t>整体流程</a:t>
            </a:r>
            <a:r>
              <a:rPr lang="zh-CN" altLang="en-US" sz="1400" dirty="0">
                <a:latin typeface="Arial" panose="020B0604020202090204" pitchFamily="34" charset="0"/>
                <a:ea typeface="+mn-ea"/>
                <a:sym typeface="宋体" pitchFamily="2" charset="-122"/>
              </a:rPr>
              <a:t>：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en-US" altLang="zh-CN" sz="1400" dirty="0">
                <a:latin typeface="Arial" panose="020B0604020202090204" pitchFamily="34" charset="0"/>
                <a:ea typeface="+mn-ea"/>
                <a:sym typeface="宋体" pitchFamily="2" charset="-122"/>
              </a:rPr>
              <a:t>UI</a:t>
            </a:r>
            <a:r>
              <a:rPr lang="zh-CN" altLang="en-US" sz="1400" dirty="0">
                <a:latin typeface="Arial" panose="020B0604020202090204" pitchFamily="34" charset="0"/>
                <a:ea typeface="+mn-ea"/>
                <a:sym typeface="宋体" pitchFamily="2" charset="-122"/>
              </a:rPr>
              <a:t>、代码组件入驻 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sym typeface="+mn-ea"/>
              </a:rPr>
              <a:t>在Sketch中拖拽UI组件</a:t>
            </a:r>
            <a:endParaRPr lang="zh-CN" altLang="en-US" sz="1400" dirty="0">
              <a:latin typeface="Arial" panose="020B0604020202090204" pitchFamily="34" charset="0"/>
              <a:ea typeface="+mn-ea"/>
              <a:sym typeface="+mn-ea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latin typeface="Arial" panose="020B0604020202090204" pitchFamily="34" charset="0"/>
                <a:ea typeface="+mn-ea"/>
                <a:sym typeface="宋体" pitchFamily="2" charset="-122"/>
              </a:rPr>
              <a:t>风火轮插件输出解析数据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en-US" altLang="zh-CN" sz="1400" dirty="0">
                <a:latin typeface="Arial" panose="020B0604020202090204" pitchFamily="34" charset="0"/>
                <a:ea typeface="+mn-ea"/>
                <a:sym typeface="宋体" pitchFamily="2" charset="-122"/>
              </a:rPr>
              <a:t>l</a:t>
            </a:r>
            <a:r>
              <a:rPr lang="zh-CN" altLang="en-US" sz="1400" dirty="0">
                <a:sym typeface="宋体" pitchFamily="2" charset="-122"/>
              </a:rPr>
              <a:t>owcode生成业务代码</a:t>
            </a:r>
            <a:endParaRPr lang="zh-CN" altLang="en-US" sz="1400" dirty="0">
              <a:latin typeface="Arial" panose="020B0604020202090204" pitchFamily="34" charset="0"/>
              <a:ea typeface="+mn-ea"/>
              <a:sym typeface="宋体" pitchFamily="2" charset="-122"/>
            </a:endParaRPr>
          </a:p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686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7065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>
              <a:buFont typeface="Wingdings" panose="05000000000000000000" charset="0"/>
            </a:pPr>
            <a:r>
              <a:rPr lang="zh-CN" altLang="en-US" sz="1800" dirty="0">
                <a:latin typeface="Arial" panose="020B0604020202090204" pitchFamily="34" charset="0"/>
                <a:ea typeface="+mn-ea"/>
                <a:sym typeface="宋体" pitchFamily="2" charset="-122"/>
              </a:rPr>
              <a:t>整体流程</a:t>
            </a:r>
            <a:r>
              <a:rPr lang="zh-CN" altLang="en-US" sz="1400" dirty="0">
                <a:latin typeface="Arial" panose="020B0604020202090204" pitchFamily="34" charset="0"/>
                <a:ea typeface="+mn-ea"/>
                <a:sym typeface="宋体" pitchFamily="2" charset="-122"/>
              </a:rPr>
              <a:t>：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en-US" altLang="zh-CN" sz="1400" dirty="0">
                <a:latin typeface="Arial" panose="020B0604020202090204" pitchFamily="34" charset="0"/>
                <a:ea typeface="+mn-ea"/>
                <a:sym typeface="宋体" pitchFamily="2" charset="-122"/>
              </a:rPr>
              <a:t>UI </a:t>
            </a:r>
            <a:r>
              <a:rPr lang="zh-CN" altLang="en-US" sz="1400" dirty="0">
                <a:latin typeface="Arial" panose="020B0604020202090204" pitchFamily="34" charset="0"/>
                <a:ea typeface="+mn-ea"/>
                <a:sym typeface="宋体" pitchFamily="2" charset="-122"/>
              </a:rPr>
              <a:t>组件、代码组件上传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latin typeface="Arial" panose="020B0604020202090204" pitchFamily="34" charset="0"/>
                <a:ea typeface="+mn-ea"/>
                <a:sym typeface="宋体" pitchFamily="2" charset="-122"/>
              </a:rPr>
              <a:t>确定</a:t>
            </a:r>
            <a:r>
              <a:rPr lang="en-US" altLang="zh-CN" sz="1400" dirty="0">
                <a:latin typeface="Arial" panose="020B0604020202090204" pitchFamily="34" charset="0"/>
                <a:ea typeface="+mn-ea"/>
                <a:sym typeface="宋体" pitchFamily="2" charset="-122"/>
              </a:rPr>
              <a:t>UI</a:t>
            </a:r>
            <a:r>
              <a:rPr lang="zh-CN" altLang="en-US" sz="1400" dirty="0">
                <a:latin typeface="Arial" panose="020B0604020202090204" pitchFamily="34" charset="0"/>
                <a:ea typeface="+mn-ea"/>
                <a:sym typeface="宋体" pitchFamily="2" charset="-122"/>
              </a:rPr>
              <a:t>、代码组件绑定关系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latin typeface="Arial" panose="020B0604020202090204" pitchFamily="34" charset="0"/>
                <a:ea typeface="+mn-ea"/>
                <a:sym typeface="宋体" pitchFamily="2" charset="-122"/>
              </a:rPr>
              <a:t>绑定入库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7270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7475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首先带大家了解一下今天的主角 </a:t>
            </a:r>
            <a:r>
              <a:rPr kumimoji="1" lang="en-US" altLang="zh-CN" dirty="0"/>
              <a:t>– </a:t>
            </a:r>
            <a:r>
              <a:rPr kumimoji="1" lang="zh-CN" altLang="en-US" dirty="0"/>
              <a:t>风火轮</a:t>
            </a:r>
          </a:p>
        </p:txBody>
      </p:sp>
    </p:spTree>
    <p:extLst>
      <p:ext uri="{BB962C8B-B14F-4D97-AF65-F5344CB8AC3E}">
        <p14:creationId xmlns:p14="http://schemas.microsoft.com/office/powerpoint/2010/main" val="32815229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7885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7885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Arial" panose="020B0604020202090204" pitchFamily="34" charset="0"/>
                <a:ea typeface="+mn-ea"/>
                <a:sym typeface="宋体" pitchFamily="2" charset="-122"/>
              </a:rPr>
              <a:t>sketch</a:t>
            </a:r>
            <a:r>
              <a:rPr lang="zh-CN" altLang="en-US" dirty="0">
                <a:latin typeface="Arial" panose="020B0604020202090204" pitchFamily="34" charset="0"/>
                <a:ea typeface="+mn-ea"/>
                <a:sym typeface="宋体" pitchFamily="2" charset="-122"/>
              </a:rPr>
              <a:t>设计中，</a:t>
            </a:r>
            <a:r>
              <a:rPr lang="zh-CN" altLang="en-US" dirty="0">
                <a:sym typeface="宋体" pitchFamily="2" charset="-122"/>
              </a:rPr>
              <a:t>部分内容</a:t>
            </a:r>
            <a:r>
              <a:rPr lang="zh-CN" altLang="en-US" dirty="0">
                <a:solidFill>
                  <a:srgbClr val="FF0000"/>
                </a:solidFill>
                <a:latin typeface="Arial" panose="020B0604020202090204" pitchFamily="34" charset="0"/>
                <a:ea typeface="+mn-ea"/>
                <a:sym typeface="宋体" pitchFamily="2" charset="-122"/>
              </a:rPr>
              <a:t>使用风火轮提供的</a:t>
            </a:r>
            <a:r>
              <a:rPr lang="en-US" altLang="zh-CN" dirty="0">
                <a:solidFill>
                  <a:srgbClr val="FF0000"/>
                </a:solidFill>
                <a:latin typeface="Arial" panose="020B0604020202090204" pitchFamily="34" charset="0"/>
                <a:ea typeface="+mn-ea"/>
                <a:sym typeface="宋体" pitchFamily="2" charset="-122"/>
              </a:rPr>
              <a:t>UI</a:t>
            </a:r>
            <a:r>
              <a:rPr lang="zh-CN" altLang="en-US" dirty="0">
                <a:solidFill>
                  <a:srgbClr val="FF0000"/>
                </a:solidFill>
                <a:latin typeface="Arial" panose="020B0604020202090204" pitchFamily="34" charset="0"/>
                <a:ea typeface="+mn-ea"/>
                <a:sym typeface="宋体" pitchFamily="2" charset="-122"/>
              </a:rPr>
              <a:t>组件</a:t>
            </a:r>
            <a:r>
              <a:rPr lang="zh-CN" altLang="en-US" dirty="0">
                <a:latin typeface="Arial" panose="020B0604020202090204" pitchFamily="34" charset="0"/>
                <a:ea typeface="+mn-ea"/>
                <a:sym typeface="宋体" pitchFamily="2" charset="-122"/>
              </a:rPr>
              <a:t>，生成完整页面</a:t>
            </a:r>
          </a:p>
          <a:p>
            <a:pPr lvl="0"/>
            <a:endParaRPr lang="en-US" altLang="zh-CN" dirty="0"/>
          </a:p>
          <a:p>
            <a:pPr lvl="0"/>
            <a:r>
              <a:rPr lang="zh-CN" altLang="en-US" dirty="0"/>
              <a:t>我们以顶部导航栏为例，从插件中找出代码绑定的顶部导航栏，拖到面板中</a:t>
            </a:r>
          </a:p>
        </p:txBody>
      </p:sp>
    </p:spTree>
    <p:extLst>
      <p:ext uri="{BB962C8B-B14F-4D97-AF65-F5344CB8AC3E}">
        <p14:creationId xmlns:p14="http://schemas.microsoft.com/office/powerpoint/2010/main" val="21047910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7885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7885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8089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r>
              <a:rPr lang="zh-CN" altLang="en-US" dirty="0"/>
              <a:t>上传到风火轮平台，点击顶部导航栏，我们可以看到右侧属性栏有个</a:t>
            </a:r>
            <a:r>
              <a:rPr lang="en-US" altLang="zh-CN" dirty="0"/>
              <a:t>【</a:t>
            </a:r>
            <a:r>
              <a:rPr lang="zh-CN" altLang="en-US" dirty="0"/>
              <a:t>代码组件</a:t>
            </a:r>
            <a:r>
              <a:rPr lang="en-US" altLang="zh-CN" dirty="0"/>
              <a:t>】</a:t>
            </a:r>
            <a:r>
              <a:rPr lang="zh-CN" altLang="en-US" dirty="0"/>
              <a:t>属性，标识这是个代码组件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zh-CN" altLang="en-US" dirty="0"/>
              <a:t>然后我们点击上面低代码平台，上传跳转到低代码平台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8294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r>
              <a:rPr lang="zh-CN" altLang="en-US" dirty="0"/>
              <a:t>这里，我们可以再次编辑，最终生成静态资源，然后上传到</a:t>
            </a:r>
            <a:r>
              <a:rPr lang="en-US" altLang="zh-CN" dirty="0" err="1"/>
              <a:t>cdn</a:t>
            </a:r>
            <a:r>
              <a:rPr lang="zh-CN" altLang="en-US" dirty="0"/>
              <a:t>上面，就可以直接访问了。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zh-CN" altLang="en-US" dirty="0"/>
              <a:t>顶部导航栏就有了 代码组件的逻辑。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8499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8909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8704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algn="l">
              <a:lnSpc>
                <a:spcPct val="150000"/>
              </a:lnSpc>
              <a:buFont typeface="Wingdings" panose="05000000000000000000" charset="0"/>
            </a:pPr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8704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algn="l">
              <a:lnSpc>
                <a:spcPct val="150000"/>
              </a:lnSpc>
              <a:buFont typeface="Wingdings" panose="05000000000000000000" charset="0"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037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当初为什么叫风火轮呢？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因为风火轮 能飞天入海，行空万里，速度极快。而且还可以一登九万里，双足十八万里。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并且还是哪吒的提效工具</a:t>
            </a:r>
            <a:r>
              <a:rPr kumimoji="1" lang="en-US" altLang="zh-CN" dirty="0"/>
              <a:t>,</a:t>
            </a:r>
            <a:r>
              <a:rPr kumimoji="1" lang="zh-CN" altLang="en-US" dirty="0"/>
              <a:t>和我们要打造一个提效平台不谋而合。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右侧是我们的</a:t>
            </a:r>
            <a:r>
              <a:rPr kumimoji="1" lang="en-US" altLang="zh-CN" dirty="0"/>
              <a:t>logo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当初我们设计了很多</a:t>
            </a:r>
            <a:r>
              <a:rPr kumimoji="1" lang="en-US" altLang="zh-CN" dirty="0"/>
              <a:t>logo</a:t>
            </a:r>
            <a:r>
              <a:rPr kumimoji="1" lang="zh-CN" altLang="en-US" dirty="0"/>
              <a:t>，最终选中了上面的</a:t>
            </a:r>
            <a:r>
              <a:rPr kumimoji="1" lang="en-US" altLang="zh-CN" dirty="0"/>
              <a:t>logo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Logo</a:t>
            </a:r>
            <a:r>
              <a:rPr kumimoji="1" lang="zh-CN" altLang="en-US" dirty="0"/>
              <a:t> 中间的圆圈，表示我们共同协作，环绕的火苗，表示每一个团队。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含义就是每个团队在风火轮平台上共同协作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2955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8704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tabLst/>
              <a:defRPr/>
            </a:pPr>
            <a:r>
              <a:rPr lang="zh-CN" altLang="en-US" sz="1400" dirty="0">
                <a:solidFill>
                  <a:srgbClr val="FF0000"/>
                </a:solidFill>
                <a:latin typeface="Arial" panose="020B0604020202090204" pitchFamily="34" charset="0"/>
                <a:ea typeface="+mn-ea"/>
                <a:sym typeface="宋体" pitchFamily="2" charset="-122"/>
              </a:rPr>
              <a:t>我们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90204" pitchFamily="34" charset="0"/>
                <a:ea typeface="+mn-ea"/>
                <a:sym typeface="宋体" pitchFamily="2" charset="-122"/>
              </a:rPr>
              <a:t>58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90204" pitchFamily="34" charset="0"/>
                <a:ea typeface="+mn-ea"/>
                <a:sym typeface="宋体" pitchFamily="2" charset="-122"/>
              </a:rPr>
              <a:t>集团还有一小部分部分使用 </a:t>
            </a:r>
            <a:r>
              <a:rPr lang="en-US" altLang="zh-CN" sz="1400" dirty="0" err="1">
                <a:solidFill>
                  <a:srgbClr val="FF0000"/>
                </a:solidFill>
                <a:latin typeface="Arial" panose="020B0604020202090204" pitchFamily="34" charset="0"/>
                <a:ea typeface="+mn-ea"/>
                <a:sym typeface="宋体" pitchFamily="2" charset="-122"/>
              </a:rPr>
              <a:t>ps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90204" pitchFamily="34" charset="0"/>
                <a:ea typeface="+mn-ea"/>
                <a:sym typeface="宋体" pitchFamily="2" charset="-122"/>
              </a:rPr>
              <a:t>，还是使用最原始的协作流程。</a:t>
            </a:r>
            <a:endParaRPr lang="en-US" altLang="zh-CN" sz="1400" dirty="0">
              <a:solidFill>
                <a:srgbClr val="FF0000"/>
              </a:solidFill>
              <a:latin typeface="Arial" panose="020B0604020202090204" pitchFamily="34" charset="0"/>
              <a:ea typeface="+mn-ea"/>
              <a:sym typeface="宋体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tabLst/>
              <a:defRPr/>
            </a:pPr>
            <a:endParaRPr lang="en-US" altLang="zh-CN" sz="1400" dirty="0">
              <a:solidFill>
                <a:srgbClr val="FF0000"/>
              </a:solidFill>
              <a:latin typeface="Arial" panose="020B0604020202090204" pitchFamily="34" charset="0"/>
              <a:ea typeface="+mn-ea"/>
              <a:sym typeface="宋体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tabLst/>
              <a:defRPr/>
            </a:pPr>
            <a:r>
              <a:rPr lang="zh-CN" altLang="en-US" sz="1400" dirty="0">
                <a:solidFill>
                  <a:srgbClr val="FF0000"/>
                </a:solidFill>
                <a:latin typeface="Arial" panose="020B0604020202090204" pitchFamily="34" charset="0"/>
                <a:ea typeface="+mn-ea"/>
                <a:sym typeface="宋体" pitchFamily="2" charset="-122"/>
              </a:rPr>
              <a:t>所以让</a:t>
            </a:r>
            <a:r>
              <a:rPr lang="zh-CN" altLang="zh-CN" sz="1400" b="1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  <a:sym typeface="+mn-ea"/>
              </a:rPr>
              <a:t>风火轮</a:t>
            </a:r>
            <a:r>
              <a:rPr lang="zh-CN" altLang="en-US" sz="1400" b="1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  <a:sym typeface="+mn-ea"/>
              </a:rPr>
              <a:t>支持解析 </a:t>
            </a:r>
            <a:r>
              <a:rPr lang="en-US" altLang="zh-CN" sz="1400" b="1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  <a:sym typeface="+mn-ea"/>
              </a:rPr>
              <a:t>PSD</a:t>
            </a:r>
            <a:r>
              <a:rPr lang="zh-CN" altLang="en-US" sz="1400" b="1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  <a:sym typeface="+mn-ea"/>
              </a:rPr>
              <a:t> 文件</a:t>
            </a:r>
            <a:r>
              <a:rPr lang="zh-CN" altLang="en-US" sz="1200" dirty="0">
                <a:latin typeface="Arial" panose="020B0604020202090204" pitchFamily="34" charset="0"/>
                <a:ea typeface="+mn-ea"/>
                <a:sym typeface="宋体" pitchFamily="2" charset="-122"/>
              </a:rPr>
              <a:t>，这样</a:t>
            </a:r>
            <a:r>
              <a:rPr lang="en-US" altLang="zh-CN" sz="1200" dirty="0">
                <a:latin typeface="Arial" panose="020B0604020202090204" pitchFamily="34" charset="0"/>
                <a:ea typeface="+mn-ea"/>
                <a:sym typeface="宋体" pitchFamily="2" charset="-122"/>
              </a:rPr>
              <a:t>UXD</a:t>
            </a:r>
            <a:r>
              <a:rPr lang="zh-CN" altLang="en-US" sz="1200" dirty="0">
                <a:latin typeface="Arial" panose="020B0604020202090204" pitchFamily="34" charset="0"/>
                <a:ea typeface="+mn-ea"/>
                <a:sym typeface="宋体" pitchFamily="2" charset="-122"/>
              </a:rPr>
              <a:t>和</a:t>
            </a:r>
            <a:r>
              <a:rPr lang="en-US" altLang="zh-CN" sz="1200" dirty="0">
                <a:latin typeface="Arial" panose="020B0604020202090204" pitchFamily="34" charset="0"/>
                <a:ea typeface="+mn-ea"/>
                <a:sym typeface="宋体" pitchFamily="2" charset="-122"/>
              </a:rPr>
              <a:t>FE</a:t>
            </a:r>
            <a:r>
              <a:rPr lang="zh-CN" altLang="en-US" sz="1200" dirty="0">
                <a:latin typeface="Arial" panose="020B0604020202090204" pitchFamily="34" charset="0"/>
                <a:ea typeface="+mn-ea"/>
                <a:sym typeface="宋体" pitchFamily="2" charset="-122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Arial" panose="020B0604020202090204" pitchFamily="34" charset="0"/>
                <a:ea typeface="+mn-ea"/>
                <a:sym typeface="宋体" pitchFamily="2" charset="-122"/>
              </a:rPr>
              <a:t>100%</a:t>
            </a:r>
            <a:r>
              <a:rPr lang="zh-CN" altLang="en-US" sz="1200" dirty="0">
                <a:solidFill>
                  <a:srgbClr val="FF0000"/>
                </a:solidFill>
                <a:latin typeface="Arial" panose="020B0604020202090204" pitchFamily="34" charset="0"/>
                <a:ea typeface="+mn-ea"/>
                <a:sym typeface="宋体" pitchFamily="2" charset="-122"/>
              </a:rPr>
              <a:t> 使用风火轮，更好的统一协作流程</a:t>
            </a:r>
            <a:endParaRPr lang="en-US" altLang="zh-CN" sz="1200" dirty="0">
              <a:solidFill>
                <a:srgbClr val="FF0000"/>
              </a:solidFill>
              <a:latin typeface="Arial" panose="020B0604020202090204" pitchFamily="34" charset="0"/>
              <a:ea typeface="+mn-ea"/>
              <a:sym typeface="宋体" pitchFamily="2" charset="-122"/>
            </a:endParaRPr>
          </a:p>
          <a:p>
            <a:pPr algn="l">
              <a:lnSpc>
                <a:spcPct val="150000"/>
              </a:lnSpc>
              <a:buFont typeface="Wingdings" panose="05000000000000000000" charset="0"/>
            </a:pPr>
            <a:endParaRPr lang="en-US" altLang="zh-CN" sz="1200" dirty="0">
              <a:solidFill>
                <a:srgbClr val="FF0000"/>
              </a:solidFill>
              <a:latin typeface="Arial" panose="020B0604020202090204" pitchFamily="34" charset="0"/>
              <a:ea typeface="+mn-ea"/>
              <a:sym typeface="宋体" pitchFamily="2" charset="-122"/>
            </a:endParaRPr>
          </a:p>
          <a:p>
            <a:pPr algn="l">
              <a:lnSpc>
                <a:spcPct val="150000"/>
              </a:lnSpc>
              <a:buFont typeface="Wingdings" panose="05000000000000000000" charset="0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82450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8704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r>
              <a:rPr lang="zh-CN" altLang="en-US" dirty="0"/>
              <a:t>大家可以关注一下 毕加索 和我们的公众号。</a:t>
            </a:r>
            <a:endParaRPr lang="en-US" altLang="zh-CN" dirty="0"/>
          </a:p>
          <a:p>
            <a:pPr lvl="0"/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公众号文章底下有毕加索交流群，有兴趣的同学可以加入一起探讨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每个项目在启动之前，都是有痛点的。</a:t>
            </a:r>
            <a:endParaRPr lang="en-US" altLang="zh-CN" dirty="0"/>
          </a:p>
          <a:p>
            <a:r>
              <a:rPr lang="zh-CN" altLang="en-US" dirty="0"/>
              <a:t>我们最初有以下几个痛点：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首先设计侧：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设计规范落地比较困难，组件化进程比较缓慢</a:t>
            </a:r>
            <a:endParaRPr lang="en-US" altLang="zh-CN" dirty="0"/>
          </a:p>
          <a:p>
            <a:endParaRPr kumimoji="1"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、文件共享不便利，重复设计问题比较突出</a:t>
            </a:r>
            <a:endParaRPr lang="en-US" altLang="zh-CN" dirty="0"/>
          </a:p>
          <a:p>
            <a:endParaRPr kumimoji="1"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、由于友商协作平台收费成本较高，导致我们变更为原始的协作流程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Sketch</a:t>
            </a:r>
            <a:r>
              <a:rPr lang="zh-CN" altLang="en-US" dirty="0"/>
              <a:t>原生组件库 可视化程度比较低，层级比较深，搜索和查找不便利，组件库更新同步效率低。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复用率较高的设计场景缺少共享工具承载，设计师之间沟通成本较高，重复设计导致人力资源浪费。</a:t>
            </a:r>
            <a:endParaRPr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协作流程比较复杂，造成协作和共享不便，耗费大量的时间成本。</a:t>
            </a:r>
            <a:br>
              <a:rPr lang="zh-CN" altLang="en-US" dirty="0">
                <a:effectLst/>
              </a:rPr>
            </a:br>
            <a:endParaRPr lang="zh-CN" altLang="en-US" dirty="0">
              <a:effectLst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>
              <a:effectLst/>
            </a:endParaRPr>
          </a:p>
          <a:p>
            <a:pPr marL="0" indent="0">
              <a:lnSpc>
                <a:spcPct val="150000"/>
              </a:lnSpc>
              <a:buFont typeface="+mj-lt"/>
              <a:buNone/>
            </a:pPr>
            <a:endParaRPr kumimoji="1" lang="en-US" altLang="zh-CN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2018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2150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r>
              <a:rPr lang="zh-CN" altLang="en-US" dirty="0"/>
              <a:t>有了痛点，那么</a:t>
            </a:r>
            <a:r>
              <a:rPr lang="en-US" altLang="zh-CN" dirty="0"/>
              <a:t>UI</a:t>
            </a:r>
            <a:r>
              <a:rPr lang="zh-CN" altLang="en-US" dirty="0"/>
              <a:t>设计师和和前端工程师就有了各自述求：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en-US" altLang="zh-CN" dirty="0"/>
              <a:t>UI</a:t>
            </a:r>
            <a:r>
              <a:rPr lang="zh-CN" altLang="en-US" dirty="0"/>
              <a:t>设计师的述求是：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en-US" altLang="zh-CN" dirty="0"/>
              <a:t>1.</a:t>
            </a:r>
            <a:r>
              <a:rPr lang="zh-CN" altLang="en-US" dirty="0"/>
              <a:t>设计稿资源管理</a:t>
            </a:r>
          </a:p>
          <a:p>
            <a:pPr lvl="0"/>
            <a:r>
              <a:rPr lang="en-US" altLang="zh-CN" dirty="0"/>
              <a:t>2.UI</a:t>
            </a:r>
            <a:r>
              <a:rPr lang="zh-CN" altLang="en-US" dirty="0"/>
              <a:t>索材复用</a:t>
            </a:r>
          </a:p>
          <a:p>
            <a:pPr lvl="0"/>
            <a:r>
              <a:rPr lang="en-US" altLang="zh-CN" dirty="0"/>
              <a:t>3.</a:t>
            </a:r>
            <a:r>
              <a:rPr lang="zh-CN" altLang="en-US" dirty="0"/>
              <a:t>降低团队使用成本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zh-CN" altLang="en-US" dirty="0"/>
              <a:t>前端工程师的述求师：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en-US" altLang="zh-CN" dirty="0"/>
              <a:t>1. </a:t>
            </a:r>
            <a:r>
              <a:rPr lang="zh-CN" altLang="en-US" dirty="0"/>
              <a:t>样式还原度高 </a:t>
            </a:r>
            <a:endParaRPr lang="en-US" altLang="zh-CN" dirty="0"/>
          </a:p>
          <a:p>
            <a:pPr lvl="0"/>
            <a:r>
              <a:rPr lang="en-US" altLang="zh-CN" dirty="0"/>
              <a:t>2. </a:t>
            </a:r>
            <a:r>
              <a:rPr lang="zh-CN" altLang="en-US" dirty="0"/>
              <a:t>结构合理 </a:t>
            </a:r>
            <a:endParaRPr lang="en-US" altLang="zh-CN" dirty="0"/>
          </a:p>
          <a:p>
            <a:pPr lvl="0"/>
            <a:r>
              <a:rPr lang="en-US" altLang="zh-CN" dirty="0"/>
              <a:t>3. </a:t>
            </a:r>
            <a:r>
              <a:rPr lang="zh-CN" altLang="en-US" dirty="0"/>
              <a:t>增强复用性，减少重复开发 </a:t>
            </a:r>
            <a:endParaRPr lang="en-US" altLang="zh-CN" dirty="0"/>
          </a:p>
          <a:p>
            <a:pPr lvl="0"/>
            <a:r>
              <a:rPr lang="en-US" altLang="zh-CN" dirty="0"/>
              <a:t>4. </a:t>
            </a:r>
            <a:r>
              <a:rPr lang="zh-CN" altLang="en-US" dirty="0"/>
              <a:t>提高开发效率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有了痛点和诉求，那么风火轮就有了目标：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支持查看页面标注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自动解析成还原精准、可用度高的前端代码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便于</a:t>
            </a:r>
            <a:r>
              <a:rPr kumimoji="1" lang="en-US" altLang="zh-CN" dirty="0"/>
              <a:t>UI</a:t>
            </a:r>
            <a:r>
              <a:rPr kumimoji="1" lang="zh-CN" altLang="en-US" dirty="0"/>
              <a:t>资源管理、使用方便</a:t>
            </a:r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从</a:t>
            </a:r>
            <a:r>
              <a:rPr kumimoji="1" lang="en-US" altLang="zh-CN" dirty="0"/>
              <a:t>UI</a:t>
            </a:r>
            <a:r>
              <a:rPr kumimoji="1" lang="zh-CN" altLang="en-US" dirty="0"/>
              <a:t>组件扩展到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组件（产出</a:t>
            </a:r>
            <a:r>
              <a:rPr kumimoji="1" lang="en-US" altLang="zh-CN" dirty="0"/>
              <a:t>UI</a:t>
            </a:r>
            <a:r>
              <a:rPr kumimoji="1" lang="zh-CN" altLang="en-US" dirty="0"/>
              <a:t>组件与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组件一致的</a:t>
            </a:r>
            <a:r>
              <a:rPr kumimoji="1" lang="en-US" altLang="zh-CN" dirty="0"/>
              <a:t>UI</a:t>
            </a:r>
            <a:r>
              <a:rPr kumimoji="1" lang="zh-CN" altLang="en-US" dirty="0"/>
              <a:t>组件，提高开发效率）</a:t>
            </a:r>
            <a:endParaRPr kumimoji="1" lang="en-US" altLang="zh-CN" dirty="0"/>
          </a:p>
          <a:p>
            <a:r>
              <a:rPr kumimoji="1" lang="en-US" altLang="zh-CN" dirty="0"/>
              <a:t>5.</a:t>
            </a:r>
            <a:r>
              <a:rPr kumimoji="1" lang="zh-CN" altLang="en-US" dirty="0"/>
              <a:t>风火轮孵化</a:t>
            </a:r>
            <a:r>
              <a:rPr kumimoji="1" lang="en-US" altLang="zh-CN" dirty="0" err="1"/>
              <a:t>lowcode</a:t>
            </a:r>
            <a:r>
              <a:rPr kumimoji="1" lang="zh-CN" altLang="en-US" dirty="0"/>
              <a:t>的功能（运营活动页面 直接解放前端双手）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前三点是我们的重点目标，后两点式我们的扩展目标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5618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2560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r>
              <a:rPr lang="zh-CN" altLang="en-US" b="1" dirty="0"/>
              <a:t>目标确定后，我们就开始立项开发了。</a:t>
            </a:r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r>
              <a:rPr lang="zh-CN" altLang="en-US" b="1" dirty="0"/>
              <a:t>在风火轮项目中，毕加索 </a:t>
            </a:r>
            <a:r>
              <a:rPr lang="zh-CN" altLang="en-US" dirty="0"/>
              <a:t>是我们解析的核心关键，毕加索</a:t>
            </a:r>
            <a:r>
              <a:rPr lang="en-US" altLang="zh-CN" dirty="0"/>
              <a:t>2.0</a:t>
            </a:r>
            <a:r>
              <a:rPr lang="zh-CN" altLang="en-US" dirty="0"/>
              <a:t> 开源的次月，风火轮立项，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月内部发版。</a:t>
            </a:r>
            <a:endParaRPr lang="en-US" altLang="zh-CN" dirty="0"/>
          </a:p>
          <a:p>
            <a:pPr lvl="0"/>
            <a:r>
              <a:rPr lang="zh-CN" altLang="en-US" dirty="0"/>
              <a:t>今年年初 风火轮外网版发布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6" descr="蓝色底图3.jpg"/>
          <p:cNvPicPr>
            <a:picLocks noChangeAspect="1"/>
          </p:cNvPicPr>
          <p:nvPr userDrawn="1"/>
        </p:nvPicPr>
        <p:blipFill>
          <a:blip r:embed="rId2"/>
          <a:srcRect l="7808" t="11133" r="11240" b="11592"/>
          <a:stretch>
            <a:fillRect/>
          </a:stretch>
        </p:blipFill>
        <p:spPr>
          <a:xfrm>
            <a:off x="0" y="9"/>
            <a:ext cx="9144000" cy="45005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图片 7" descr="技术创新无边界2.png"/>
          <p:cNvPicPr>
            <a:picLocks noChangeAspect="1"/>
          </p:cNvPicPr>
          <p:nvPr userDrawn="1"/>
        </p:nvPicPr>
        <p:blipFill>
          <a:blip r:embed="rId3"/>
          <a:srcRect b="-1099"/>
          <a:stretch>
            <a:fillRect/>
          </a:stretch>
        </p:blipFill>
        <p:spPr>
          <a:xfrm>
            <a:off x="4929188" y="428632"/>
            <a:ext cx="4019550" cy="4214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6" name="Picture 6" descr="C:\Users\Administrator\Desktop\未标题-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2938" y="3071823"/>
            <a:ext cx="4125912" cy="815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7" name="图片 12" descr="峰会logo白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845426" y="306392"/>
            <a:ext cx="908050" cy="8318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1143000" y="4929199"/>
            <a:ext cx="6858000" cy="668976"/>
          </a:xfrm>
        </p:spPr>
        <p:txBody>
          <a:bodyPr anchor="b">
            <a:normAutofit/>
          </a:bodyPr>
          <a:lstStyle>
            <a:lvl1pPr algn="ctr">
              <a:defRPr sz="3800">
                <a:latin typeface="微软雅黑" pitchFamily="34" charset="-122"/>
                <a:ea typeface="微软雅黑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1143000" y="5715143"/>
            <a:ext cx="6858000" cy="326191"/>
          </a:xfrm>
        </p:spPr>
        <p:txBody>
          <a:bodyPr/>
          <a:lstStyle>
            <a:lvl1pPr marL="0" indent="0" algn="ctr">
              <a:buNone/>
              <a:defRPr sz="2400">
                <a:latin typeface="微软雅黑" pitchFamily="34" charset="-122"/>
                <a:ea typeface="微软雅黑" pitchFamily="34" charset="-122"/>
              </a:defRPr>
            </a:lvl1pPr>
            <a:lvl2pPr marL="342882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8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2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6" descr="蓝色底图3.jpg"/>
          <p:cNvPicPr>
            <a:picLocks noChangeAspect="1"/>
          </p:cNvPicPr>
          <p:nvPr userDrawn="1"/>
        </p:nvPicPr>
        <p:blipFill>
          <a:blip r:embed="rId2"/>
          <a:srcRect l="7808" t="11133" r="11240" b="11592"/>
          <a:stretch>
            <a:fillRect/>
          </a:stretch>
        </p:blipFill>
        <p:spPr>
          <a:xfrm>
            <a:off x="0" y="9"/>
            <a:ext cx="9144000" cy="45005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5" name="图片 7" descr="技术创新无边界2.png"/>
          <p:cNvPicPr>
            <a:picLocks noChangeAspect="1"/>
          </p:cNvPicPr>
          <p:nvPr userDrawn="1"/>
        </p:nvPicPr>
        <p:blipFill>
          <a:blip r:embed="rId3"/>
          <a:srcRect b="-1099"/>
          <a:stretch>
            <a:fillRect/>
          </a:stretch>
        </p:blipFill>
        <p:spPr>
          <a:xfrm>
            <a:off x="4929188" y="428632"/>
            <a:ext cx="4019550" cy="4214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6" name="Picture 6" descr="C:\Users\Administrator\Desktop\未标题-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2938" y="3071823"/>
            <a:ext cx="4125912" cy="815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图片 12" descr="峰会logo白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845426" y="306392"/>
            <a:ext cx="908050" cy="8318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1143000" y="4929199"/>
            <a:ext cx="6858000" cy="668976"/>
          </a:xfrm>
        </p:spPr>
        <p:txBody>
          <a:bodyPr anchor="b">
            <a:normAutofit/>
          </a:bodyPr>
          <a:lstStyle>
            <a:lvl1pPr algn="ctr">
              <a:defRPr sz="3800">
                <a:latin typeface="微软雅黑" pitchFamily="34" charset="-122"/>
                <a:ea typeface="微软雅黑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1143000" y="5715143"/>
            <a:ext cx="6858000" cy="326191"/>
          </a:xfrm>
        </p:spPr>
        <p:txBody>
          <a:bodyPr/>
          <a:lstStyle>
            <a:lvl1pPr marL="0" indent="0" algn="ctr">
              <a:buNone/>
              <a:defRPr sz="2400">
                <a:latin typeface="微软雅黑" pitchFamily="34" charset="-122"/>
                <a:ea typeface="微软雅黑" pitchFamily="34" charset="-122"/>
              </a:defRPr>
            </a:lvl1pPr>
            <a:lvl2pPr marL="342882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8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2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H_Others_1"/>
          <p:cNvSpPr txBox="1"/>
          <p:nvPr>
            <p:custDataLst>
              <p:tags r:id="rId1"/>
            </p:custDataLst>
          </p:nvPr>
        </p:nvSpPr>
        <p:spPr>
          <a:xfrm>
            <a:off x="1549401" y="1286047"/>
            <a:ext cx="1193800" cy="43781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45" b="1" i="0" u="none" strike="noStrike" kern="1200" cap="none" spc="0" normalizeH="0" baseline="0" noProof="0" dirty="0">
                <a:ln>
                  <a:noFill/>
                </a:ln>
                <a:solidFill>
                  <a:srgbClr val="1757C2"/>
                </a:solidFill>
                <a:effectLst/>
                <a:uLnTx/>
                <a:uFillTx/>
                <a:latin typeface="Arial" panose="020B0604020202090204" pitchFamily="34" charset="0"/>
                <a:ea typeface="微软雅黑" pitchFamily="34" charset="-122"/>
                <a:cs typeface="+mn-cs"/>
                <a:sym typeface="Arial" panose="020B0604020202090204" pitchFamily="34" charset="0"/>
              </a:rPr>
              <a:t>目录</a:t>
            </a:r>
          </a:p>
        </p:txBody>
      </p:sp>
      <p:sp>
        <p:nvSpPr>
          <p:cNvPr id="8" name="MH_Others_2"/>
          <p:cNvSpPr txBox="1"/>
          <p:nvPr>
            <p:custDataLst>
              <p:tags r:id="rId2"/>
            </p:custDataLst>
          </p:nvPr>
        </p:nvSpPr>
        <p:spPr>
          <a:xfrm>
            <a:off x="785822" y="1749425"/>
            <a:ext cx="2720975" cy="3500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275" b="0" i="0" u="none" strike="noStrike" kern="1200" cap="none" spc="0" normalizeH="0" baseline="0" noProof="0" dirty="0">
                <a:ln>
                  <a:noFill/>
                </a:ln>
                <a:solidFill>
                  <a:srgbClr val="1757C2"/>
                </a:solidFill>
                <a:effectLst/>
                <a:uLnTx/>
                <a:uFillTx/>
                <a:latin typeface="Arial" panose="020B0604020202090204" pitchFamily="34" charset="0"/>
                <a:ea typeface="微软雅黑" pitchFamily="34" charset="-122"/>
                <a:cs typeface="+mn-cs"/>
                <a:sym typeface="Arial" panose="020B0604020202090204" pitchFamily="34" charset="0"/>
              </a:rPr>
              <a:t>CONTENTS</a:t>
            </a:r>
            <a:endParaRPr kumimoji="0" lang="zh-CN" altLang="en-US" sz="2275" b="0" i="0" u="none" strike="noStrike" kern="1200" cap="none" spc="0" normalizeH="0" baseline="0" noProof="0" dirty="0">
              <a:ln>
                <a:noFill/>
              </a:ln>
              <a:solidFill>
                <a:srgbClr val="1757C2"/>
              </a:solidFill>
              <a:effectLst/>
              <a:uLnTx/>
              <a:uFillTx/>
              <a:latin typeface="Arial" panose="020B0604020202090204" pitchFamily="34" charset="0"/>
              <a:ea typeface="微软雅黑" pitchFamily="34" charset="-122"/>
              <a:cs typeface="+mn-cs"/>
              <a:sym typeface="Arial" panose="020B0604020202090204" pitchFamily="34" charset="0"/>
            </a:endParaRPr>
          </a:p>
        </p:txBody>
      </p:sp>
      <p:pic>
        <p:nvPicPr>
          <p:cNvPr id="9220" name="图片 17" descr="峰会主视觉定稿-01.png"/>
          <p:cNvPicPr>
            <a:picLocks noChangeAspect="1"/>
          </p:cNvPicPr>
          <p:nvPr userDrawn="1"/>
        </p:nvPicPr>
        <p:blipFill>
          <a:blip r:embed="rId4"/>
          <a:srcRect l="4327" t="46310" r="54575"/>
          <a:stretch>
            <a:fillRect/>
          </a:stretch>
        </p:blipFill>
        <p:spPr>
          <a:xfrm>
            <a:off x="5" y="3143255"/>
            <a:ext cx="5045075" cy="37147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6" descr="未标题-1.png"/>
          <p:cNvPicPr>
            <a:picLocks noChangeAspect="1"/>
          </p:cNvPicPr>
          <p:nvPr userDrawn="1"/>
        </p:nvPicPr>
        <p:blipFill>
          <a:blip r:embed="rId2"/>
          <a:srcRect l="31172" t="32941" b="13992"/>
          <a:stretch>
            <a:fillRect/>
          </a:stretch>
        </p:blipFill>
        <p:spPr>
          <a:xfrm>
            <a:off x="0" y="0"/>
            <a:ext cx="885825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椭圆 7"/>
          <p:cNvSpPr/>
          <p:nvPr/>
        </p:nvSpPr>
        <p:spPr>
          <a:xfrm>
            <a:off x="755650" y="752475"/>
            <a:ext cx="1004888" cy="1004888"/>
          </a:xfrm>
          <a:prstGeom prst="ellipse">
            <a:avLst/>
          </a:prstGeom>
          <a:solidFill>
            <a:srgbClr val="175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8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987210" y="2928935"/>
            <a:ext cx="4278830" cy="1534452"/>
          </a:xfrm>
        </p:spPr>
        <p:txBody>
          <a:bodyPr/>
          <a:lstStyle>
            <a:lvl1pPr marL="0" indent="0" algn="l">
              <a:buNone/>
              <a:defRPr sz="380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342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67566" y="801384"/>
            <a:ext cx="3381154" cy="1055987"/>
          </a:xfrm>
        </p:spPr>
        <p:txBody>
          <a:bodyPr/>
          <a:lstStyle>
            <a:lvl1pPr marL="0" indent="0" algn="l">
              <a:buNone/>
              <a:defRPr sz="5000" b="1">
                <a:solidFill>
                  <a:schemeClr val="bg1"/>
                </a:solidFill>
                <a:latin typeface="Arial" panose="020B0604020202090204" pitchFamily="34" charset="0"/>
                <a:ea typeface="微软雅黑" pitchFamily="34" charset="-122"/>
                <a:cs typeface="Arial" panose="020B0604020202090204" pitchFamily="34" charset="0"/>
              </a:defRPr>
            </a:lvl1pPr>
            <a:lvl2pPr marL="342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6" descr="峰会主视觉定稿-01.png"/>
          <p:cNvPicPr>
            <a:picLocks noChangeAspect="1"/>
          </p:cNvPicPr>
          <p:nvPr userDrawn="1"/>
        </p:nvPicPr>
        <p:blipFill>
          <a:blip r:embed="rId2"/>
          <a:srcRect l="-79" t="2895" r="84358" b="72507"/>
          <a:stretch>
            <a:fillRect/>
          </a:stretch>
        </p:blipFill>
        <p:spPr>
          <a:xfrm>
            <a:off x="-11112" y="6"/>
            <a:ext cx="1435100" cy="126523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7" name="图片 6" descr="峰会log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13713" y="306398"/>
            <a:ext cx="639762" cy="587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87618"/>
            <a:ext cx="7886700" cy="398185"/>
          </a:xfrm>
        </p:spPr>
        <p:txBody>
          <a:bodyPr>
            <a:noAutofit/>
          </a:bodyPr>
          <a:lstStyle>
            <a:lvl1pPr algn="ctr"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6" descr="峰会主视觉定稿-01.png"/>
          <p:cNvPicPr>
            <a:picLocks noChangeAspect="1"/>
          </p:cNvPicPr>
          <p:nvPr userDrawn="1"/>
        </p:nvPicPr>
        <p:blipFill>
          <a:blip r:embed="rId2"/>
          <a:srcRect l="56261" t="50000"/>
          <a:stretch>
            <a:fillRect/>
          </a:stretch>
        </p:blipFill>
        <p:spPr>
          <a:xfrm>
            <a:off x="4071945" y="3587753"/>
            <a:ext cx="5076825" cy="327025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1" name="图片 6" descr="峰会log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45426" y="306392"/>
            <a:ext cx="908050" cy="8318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标题 3"/>
          <p:cNvSpPr>
            <a:spLocks noGrp="1"/>
          </p:cNvSpPr>
          <p:nvPr/>
        </p:nvSpPr>
        <p:spPr>
          <a:xfrm>
            <a:off x="2097096" y="2143125"/>
            <a:ext cx="4949825" cy="92868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THANKS</a:t>
            </a:r>
          </a:p>
        </p:txBody>
      </p:sp>
      <p:pic>
        <p:nvPicPr>
          <p:cNvPr id="12293" name="Picture 1" descr="C:\Users\Administrator\Desktop\官网二维码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062420" y="3286132"/>
            <a:ext cx="1019175" cy="1019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4" name="图片 1" descr="峰会主视觉定稿-01.jpg"/>
          <p:cNvPicPr>
            <a:picLocks noChangeAspect="1"/>
          </p:cNvPicPr>
          <p:nvPr userDrawn="1"/>
        </p:nvPicPr>
        <p:blipFill>
          <a:blip r:embed="rId5"/>
          <a:srcRect l="13429" t="5168" r="53027" b="82222"/>
          <a:stretch>
            <a:fillRect/>
          </a:stretch>
        </p:blipFill>
        <p:spPr>
          <a:xfrm>
            <a:off x="468321" y="5357817"/>
            <a:ext cx="3563937" cy="75565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5" name="图片 6" descr="峰会主视觉定稿-01.png"/>
          <p:cNvPicPr>
            <a:picLocks noChangeAspect="1"/>
          </p:cNvPicPr>
          <p:nvPr userDrawn="1"/>
        </p:nvPicPr>
        <p:blipFill>
          <a:blip r:embed="rId2"/>
          <a:srcRect r="82088" b="69444"/>
          <a:stretch>
            <a:fillRect/>
          </a:stretch>
        </p:blipFill>
        <p:spPr>
          <a:xfrm>
            <a:off x="7946" y="6"/>
            <a:ext cx="2225675" cy="21399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7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535117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8" y="273053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8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H_Others_1"/>
          <p:cNvSpPr txBox="1"/>
          <p:nvPr>
            <p:custDataLst>
              <p:tags r:id="rId1"/>
            </p:custDataLst>
          </p:nvPr>
        </p:nvSpPr>
        <p:spPr>
          <a:xfrm>
            <a:off x="1549401" y="1286044"/>
            <a:ext cx="1193800" cy="43781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45" b="1" i="0" u="none" strike="noStrike" kern="1200" cap="none" spc="0" normalizeH="0" baseline="0" noProof="0" dirty="0">
                <a:ln>
                  <a:noFill/>
                </a:ln>
                <a:solidFill>
                  <a:srgbClr val="1757C2"/>
                </a:solidFill>
                <a:effectLst/>
                <a:uLnTx/>
                <a:uFillTx/>
                <a:latin typeface="Arial" panose="020B0604020202090204" pitchFamily="34" charset="0"/>
                <a:ea typeface="微软雅黑" pitchFamily="34" charset="-122"/>
                <a:cs typeface="+mn-cs"/>
                <a:sym typeface="Arial" panose="020B0604020202090204" pitchFamily="34" charset="0"/>
              </a:rPr>
              <a:t>目录</a:t>
            </a:r>
          </a:p>
        </p:txBody>
      </p:sp>
      <p:sp>
        <p:nvSpPr>
          <p:cNvPr id="8" name="MH_Others_2"/>
          <p:cNvSpPr txBox="1"/>
          <p:nvPr>
            <p:custDataLst>
              <p:tags r:id="rId2"/>
            </p:custDataLst>
          </p:nvPr>
        </p:nvSpPr>
        <p:spPr>
          <a:xfrm>
            <a:off x="785821" y="1749425"/>
            <a:ext cx="2720975" cy="3500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275" b="0" i="0" u="none" strike="noStrike" kern="1200" cap="none" spc="0" normalizeH="0" baseline="0" noProof="0" dirty="0">
                <a:ln>
                  <a:noFill/>
                </a:ln>
                <a:solidFill>
                  <a:srgbClr val="1757C2"/>
                </a:solidFill>
                <a:effectLst/>
                <a:uLnTx/>
                <a:uFillTx/>
                <a:latin typeface="Arial" panose="020B0604020202090204" pitchFamily="34" charset="0"/>
                <a:ea typeface="微软雅黑" pitchFamily="34" charset="-122"/>
                <a:cs typeface="+mn-cs"/>
                <a:sym typeface="Arial" panose="020B0604020202090204" pitchFamily="34" charset="0"/>
              </a:rPr>
              <a:t>CONTENTS</a:t>
            </a:r>
            <a:endParaRPr kumimoji="0" lang="zh-CN" altLang="en-US" sz="2275" b="0" i="0" u="none" strike="noStrike" kern="1200" cap="none" spc="0" normalizeH="0" baseline="0" noProof="0" dirty="0">
              <a:ln>
                <a:noFill/>
              </a:ln>
              <a:solidFill>
                <a:srgbClr val="1757C2"/>
              </a:solidFill>
              <a:effectLst/>
              <a:uLnTx/>
              <a:uFillTx/>
              <a:latin typeface="Arial" panose="020B0604020202090204" pitchFamily="34" charset="0"/>
              <a:ea typeface="微软雅黑" pitchFamily="34" charset="-122"/>
              <a:cs typeface="+mn-cs"/>
              <a:sym typeface="Arial" panose="020B0604020202090204" pitchFamily="34" charset="0"/>
            </a:endParaRPr>
          </a:p>
        </p:txBody>
      </p:sp>
      <p:pic>
        <p:nvPicPr>
          <p:cNvPr id="4100" name="图片 17" descr="峰会主视觉定稿-01.png"/>
          <p:cNvPicPr>
            <a:picLocks noChangeAspect="1"/>
          </p:cNvPicPr>
          <p:nvPr userDrawn="1"/>
        </p:nvPicPr>
        <p:blipFill>
          <a:blip r:embed="rId4"/>
          <a:srcRect l="4327" t="46310" r="54575"/>
          <a:stretch>
            <a:fillRect/>
          </a:stretch>
        </p:blipFill>
        <p:spPr>
          <a:xfrm>
            <a:off x="5" y="3143255"/>
            <a:ext cx="5045075" cy="37147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4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6" descr="未标题-1.png"/>
          <p:cNvPicPr>
            <a:picLocks noChangeAspect="1"/>
          </p:cNvPicPr>
          <p:nvPr userDrawn="1"/>
        </p:nvPicPr>
        <p:blipFill>
          <a:blip r:embed="rId2"/>
          <a:srcRect l="31172" t="32941" b="13992"/>
          <a:stretch>
            <a:fillRect/>
          </a:stretch>
        </p:blipFill>
        <p:spPr>
          <a:xfrm>
            <a:off x="0" y="0"/>
            <a:ext cx="885825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椭圆 7"/>
          <p:cNvSpPr/>
          <p:nvPr/>
        </p:nvSpPr>
        <p:spPr>
          <a:xfrm>
            <a:off x="755650" y="752475"/>
            <a:ext cx="1004888" cy="1004888"/>
          </a:xfrm>
          <a:prstGeom prst="ellipse">
            <a:avLst/>
          </a:prstGeom>
          <a:solidFill>
            <a:srgbClr val="175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8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987210" y="2928935"/>
            <a:ext cx="4278830" cy="1534452"/>
          </a:xfrm>
        </p:spPr>
        <p:txBody>
          <a:bodyPr/>
          <a:lstStyle>
            <a:lvl1pPr marL="0" indent="0" algn="l">
              <a:buNone/>
              <a:defRPr sz="380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342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67566" y="801384"/>
            <a:ext cx="3381154" cy="1055987"/>
          </a:xfrm>
        </p:spPr>
        <p:txBody>
          <a:bodyPr/>
          <a:lstStyle>
            <a:lvl1pPr marL="0" indent="0" algn="l">
              <a:buNone/>
              <a:defRPr sz="5000" b="1">
                <a:solidFill>
                  <a:schemeClr val="bg1"/>
                </a:solidFill>
                <a:latin typeface="Arial" panose="020B0604020202090204" pitchFamily="34" charset="0"/>
                <a:ea typeface="微软雅黑" pitchFamily="34" charset="-122"/>
                <a:cs typeface="Arial" panose="020B0604020202090204" pitchFamily="34" charset="0"/>
              </a:defRPr>
            </a:lvl1pPr>
            <a:lvl2pPr marL="342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6" descr="峰会主视觉定稿-01.png"/>
          <p:cNvPicPr>
            <a:picLocks noChangeAspect="1"/>
          </p:cNvPicPr>
          <p:nvPr userDrawn="1"/>
        </p:nvPicPr>
        <p:blipFill>
          <a:blip r:embed="rId2"/>
          <a:srcRect l="-79" t="2895" r="84358" b="72507"/>
          <a:stretch>
            <a:fillRect/>
          </a:stretch>
        </p:blipFill>
        <p:spPr>
          <a:xfrm>
            <a:off x="-11112" y="6"/>
            <a:ext cx="1435100" cy="126523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7" name="图片 6" descr="峰会log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13713" y="306398"/>
            <a:ext cx="639762" cy="587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87618"/>
            <a:ext cx="7886700" cy="398185"/>
          </a:xfrm>
        </p:spPr>
        <p:txBody>
          <a:bodyPr>
            <a:noAutofit/>
          </a:bodyPr>
          <a:lstStyle>
            <a:lvl1pPr algn="ctr"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6" descr="峰会主视觉定稿-01.png"/>
          <p:cNvPicPr>
            <a:picLocks noChangeAspect="1"/>
          </p:cNvPicPr>
          <p:nvPr userDrawn="1"/>
        </p:nvPicPr>
        <p:blipFill>
          <a:blip r:embed="rId2"/>
          <a:srcRect l="56261" t="50000"/>
          <a:stretch>
            <a:fillRect/>
          </a:stretch>
        </p:blipFill>
        <p:spPr>
          <a:xfrm>
            <a:off x="4071945" y="3587753"/>
            <a:ext cx="5076825" cy="327025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" name="图片 6" descr="峰会log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45426" y="306392"/>
            <a:ext cx="908050" cy="8318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标题 3"/>
          <p:cNvSpPr>
            <a:spLocks noGrp="1"/>
          </p:cNvSpPr>
          <p:nvPr/>
        </p:nvSpPr>
        <p:spPr>
          <a:xfrm>
            <a:off x="2097096" y="2143125"/>
            <a:ext cx="4949825" cy="92868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THANKS</a:t>
            </a:r>
          </a:p>
        </p:txBody>
      </p:sp>
      <p:pic>
        <p:nvPicPr>
          <p:cNvPr id="7173" name="Picture 1" descr="C:\Users\Administrator\Desktop\官网二维码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062420" y="3286132"/>
            <a:ext cx="1019175" cy="1019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4" name="图片 1" descr="峰会主视觉定稿-01.jpg"/>
          <p:cNvPicPr>
            <a:picLocks noChangeAspect="1"/>
          </p:cNvPicPr>
          <p:nvPr userDrawn="1"/>
        </p:nvPicPr>
        <p:blipFill>
          <a:blip r:embed="rId5"/>
          <a:srcRect l="13429" t="5168" r="53027" b="82222"/>
          <a:stretch>
            <a:fillRect/>
          </a:stretch>
        </p:blipFill>
        <p:spPr>
          <a:xfrm>
            <a:off x="468321" y="5357817"/>
            <a:ext cx="3563937" cy="75565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5" name="图片 6" descr="峰会主视觉定稿-01.png"/>
          <p:cNvPicPr>
            <a:picLocks noChangeAspect="1"/>
          </p:cNvPicPr>
          <p:nvPr userDrawn="1"/>
        </p:nvPicPr>
        <p:blipFill>
          <a:blip r:embed="rId2"/>
          <a:srcRect r="82088" b="69444"/>
          <a:stretch>
            <a:fillRect/>
          </a:stretch>
        </p:blipFill>
        <p:spPr>
          <a:xfrm>
            <a:off x="7946" y="6"/>
            <a:ext cx="2225675" cy="21399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7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535117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8" y="273053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8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4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891"/>
            <a:r>
              <a:rPr lang="zh-CN" altLang="en-US" dirty="0"/>
              <a:t>单击此处编辑母版文本样式</a:t>
            </a:r>
          </a:p>
          <a:p>
            <a:pPr lvl="1" indent="-285744"/>
            <a:r>
              <a:rPr lang="zh-CN" altLang="en-US" dirty="0"/>
              <a:t>第二级</a:t>
            </a:r>
          </a:p>
          <a:p>
            <a:pPr lvl="2" indent="-228594"/>
            <a:r>
              <a:rPr lang="zh-CN" altLang="en-US" dirty="0"/>
              <a:t>第三级</a:t>
            </a:r>
          </a:p>
          <a:p>
            <a:pPr lvl="3" indent="-228594"/>
            <a:r>
              <a:rPr lang="zh-CN" altLang="en-US" dirty="0"/>
              <a:t>第四级</a:t>
            </a:r>
          </a:p>
          <a:p>
            <a:pPr lvl="4" indent="-22859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377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891" indent="-342891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891"/>
            <a:r>
              <a:rPr lang="zh-CN" altLang="en-US" dirty="0"/>
              <a:t>单击此处编辑母版文本样式</a:t>
            </a:r>
          </a:p>
          <a:p>
            <a:pPr lvl="1" indent="-285744"/>
            <a:r>
              <a:rPr lang="zh-CN" altLang="en-US" dirty="0"/>
              <a:t>第二级</a:t>
            </a:r>
          </a:p>
          <a:p>
            <a:pPr lvl="2" indent="-228594"/>
            <a:r>
              <a:rPr lang="zh-CN" altLang="en-US" dirty="0"/>
              <a:t>第三级</a:t>
            </a:r>
          </a:p>
          <a:p>
            <a:pPr lvl="3" indent="-228594"/>
            <a:r>
              <a:rPr lang="zh-CN" altLang="en-US" dirty="0"/>
              <a:t>第四级</a:t>
            </a:r>
          </a:p>
          <a:p>
            <a:pPr lvl="4" indent="-22859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377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891" indent="-342891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.xml"/><Relationship Id="rId4" Type="http://schemas.openxmlformats.org/officeDocument/2006/relationships/tags" Target="../tags/tag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3"/>
          <p:cNvSpPr>
            <a:spLocks noGrp="1"/>
          </p:cNvSpPr>
          <p:nvPr>
            <p:ph type="ctrTitle"/>
          </p:nvPr>
        </p:nvSpPr>
        <p:spPr>
          <a:xfrm>
            <a:off x="1143000" y="4929195"/>
            <a:ext cx="6858000" cy="668339"/>
          </a:xfrm>
        </p:spPr>
        <p:txBody>
          <a:bodyPr vert="horz" wrap="square" lIns="91440" tIns="45720" rIns="91440" bIns="45720" rtlCol="0" anchor="b">
            <a:normAutofit fontScale="90000"/>
          </a:bodyPr>
          <a:lstStyle/>
          <a:p>
            <a:pPr eaLnBrk="1" fontAlgn="base" hangingPunct="1"/>
            <a:r>
              <a:rPr lang="zh-CN" altLang="zh-CN" strike="noStrike" kern="1200" noProof="1">
                <a:latin typeface="微软雅黑" pitchFamily="34" charset="-122"/>
                <a:ea typeface="微软雅黑" pitchFamily="34" charset="-122"/>
                <a:cs typeface="+mj-cs"/>
                <a:sym typeface="+mn-ea"/>
              </a:rPr>
              <a:t>58场景下UI自动化智能解析实践</a:t>
            </a:r>
          </a:p>
        </p:txBody>
      </p:sp>
      <p:sp>
        <p:nvSpPr>
          <p:cNvPr id="14338" name="副标题 4"/>
          <p:cNvSpPr>
            <a:spLocks noGrp="1"/>
          </p:cNvSpPr>
          <p:nvPr>
            <p:ph type="subTitle" idx="1"/>
          </p:nvPr>
        </p:nvSpPr>
        <p:spPr>
          <a:xfrm>
            <a:off x="1143000" y="5715011"/>
            <a:ext cx="6858000" cy="327025"/>
          </a:xfrm>
        </p:spPr>
        <p:txBody>
          <a:bodyPr vert="horz" wrap="square" lIns="91440" tIns="45720" rIns="91440" bIns="45720" rtlCol="0" anchor="t"/>
          <a:lstStyle/>
          <a:p>
            <a:pPr eaLnBrk="1" hangingPunct="1"/>
            <a:r>
              <a:rPr lang="zh-CN" altLang="zh-CN" kern="1200" dirty="0">
                <a:latin typeface="微软雅黑" pitchFamily="34" charset="-122"/>
                <a:ea typeface="微软雅黑" pitchFamily="34" charset="-122"/>
                <a:cs typeface="+mn-cs"/>
              </a:rPr>
              <a:t>主讲人：</a:t>
            </a:r>
            <a:r>
              <a:rPr lang="zh-CN" altLang="en-US" dirty="0"/>
              <a:t>王澍</a:t>
            </a:r>
            <a:endParaRPr lang="zh-CN" altLang="zh-CN" kern="1200" dirty="0"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/>
          <p:cNvSpPr>
            <a:spLocks noGrp="1"/>
          </p:cNvSpPr>
          <p:nvPr>
            <p:ph type="title"/>
          </p:nvPr>
        </p:nvSpPr>
        <p:spPr>
          <a:xfrm>
            <a:off x="628651" y="387358"/>
            <a:ext cx="7886700" cy="39846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pPr eaLnBrk="1" hangingPunct="1"/>
            <a:r>
              <a:rPr lang="zh-CN" altLang="en-US" kern="1200" dirty="0">
                <a:latin typeface="微软雅黑" pitchFamily="34" charset="-122"/>
                <a:ea typeface="微软雅黑" pitchFamily="34" charset="-122"/>
                <a:cs typeface="+mj-cs"/>
              </a:rPr>
              <a:t>项目发展历程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3010546"/>
            <a:ext cx="9144000" cy="1441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792491" y="2938153"/>
            <a:ext cx="287655" cy="28829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619261" y="2938153"/>
            <a:ext cx="287655" cy="28829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039756" y="2938153"/>
            <a:ext cx="287655" cy="288291"/>
          </a:xfrm>
          <a:prstGeom prst="ellipse">
            <a:avLst/>
          </a:prstGeom>
          <a:solidFill>
            <a:srgbClr val="FB5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B9999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3747147" y="2938153"/>
            <a:ext cx="287655" cy="288291"/>
          </a:xfrm>
          <a:prstGeom prst="ellipse">
            <a:avLst/>
          </a:prstGeom>
          <a:solidFill>
            <a:srgbClr val="FB5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539751" y="2938787"/>
            <a:ext cx="287655" cy="288291"/>
          </a:xfrm>
          <a:prstGeom prst="ellipse">
            <a:avLst/>
          </a:prstGeom>
          <a:solidFill>
            <a:srgbClr val="FB5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7933067" y="2938153"/>
            <a:ext cx="287655" cy="288291"/>
          </a:xfrm>
          <a:prstGeom prst="ellipse">
            <a:avLst/>
          </a:prstGeom>
          <a:solidFill>
            <a:srgbClr val="FB5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299960" y="2475865"/>
            <a:ext cx="157927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solidFill>
                  <a:srgbClr val="FB5A41"/>
                </a:solidFill>
                <a:sym typeface="+mn-ea"/>
              </a:rPr>
              <a:t>外网免费使用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663824" y="2181236"/>
            <a:ext cx="83067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400" b="1">
                <a:solidFill>
                  <a:srgbClr val="FB5A4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2022.01</a:t>
            </a:r>
          </a:p>
        </p:txBody>
      </p:sp>
      <p:sp>
        <p:nvSpPr>
          <p:cNvPr id="12" name="椭圆 11"/>
          <p:cNvSpPr/>
          <p:nvPr/>
        </p:nvSpPr>
        <p:spPr>
          <a:xfrm>
            <a:off x="4454536" y="2938787"/>
            <a:ext cx="287655" cy="28829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4791709" y="2461895"/>
            <a:ext cx="1811714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solidFill>
                  <a:srgbClr val="FB5A41"/>
                </a:solidFill>
                <a:sym typeface="+mn-ea"/>
              </a:rPr>
              <a:t>风火轮内网上线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269874" y="2191396"/>
            <a:ext cx="83067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400" b="1">
                <a:solidFill>
                  <a:srgbClr val="FB5A4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2020.12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935731" y="3342640"/>
            <a:ext cx="133882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sym typeface="+mn-ea"/>
              </a:rPr>
              <a:t>风火轮立项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04199" y="3673266"/>
            <a:ext cx="941283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2019</a:t>
            </a:r>
            <a:r>
              <a:rPr lang="zh-CN" altLang="en-US" sz="1400" dirty="0">
                <a:solidFill>
                  <a:schemeClr val="tx2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年初</a:t>
            </a:r>
            <a:endParaRPr lang="en-US" altLang="zh-CN" sz="1400" dirty="0">
              <a:solidFill>
                <a:schemeClr val="tx2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139440" y="2461895"/>
            <a:ext cx="1585690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>
                <a:solidFill>
                  <a:srgbClr val="FB5A41"/>
                </a:solidFill>
                <a:sym typeface="+mn-ea"/>
              </a:rPr>
              <a:t>Picasso </a:t>
            </a:r>
            <a:r>
              <a:rPr lang="zh-CN" altLang="en-US" b="1" dirty="0">
                <a:solidFill>
                  <a:srgbClr val="FB5A41"/>
                </a:solidFill>
                <a:sym typeface="+mn-ea"/>
              </a:rPr>
              <a:t>开源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477904" y="2189490"/>
            <a:ext cx="83067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400" b="1" dirty="0">
                <a:solidFill>
                  <a:srgbClr val="FB5A4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2020.07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501267" y="3335020"/>
            <a:ext cx="1441420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>
                <a:solidFill>
                  <a:srgbClr val="FB6D63"/>
                </a:solidFill>
                <a:sym typeface="+mn-ea"/>
              </a:rPr>
              <a:t>Picasso 2.0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83311" y="2465705"/>
            <a:ext cx="1377300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  <a:sym typeface="+mn-ea"/>
              </a:rPr>
              <a:t>Picasso 1.0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66700" y="3342640"/>
            <a:ext cx="1518364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  <a:sym typeface="+mn-ea"/>
              </a:rPr>
              <a:t>Picasso 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立项</a:t>
            </a:r>
          </a:p>
        </p:txBody>
      </p:sp>
      <p:sp>
        <p:nvSpPr>
          <p:cNvPr id="25" name="椭圆 24"/>
          <p:cNvSpPr/>
          <p:nvPr/>
        </p:nvSpPr>
        <p:spPr>
          <a:xfrm>
            <a:off x="6701801" y="2938153"/>
            <a:ext cx="287655" cy="28829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692775" y="3339465"/>
            <a:ext cx="226215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sym typeface="+mn-ea"/>
              </a:rPr>
              <a:t>风火轮内部系统扩展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431924" y="3707776"/>
            <a:ext cx="83067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2021.06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51B37DE-E983-EB18-E589-4A367AC15FD1}"/>
              </a:ext>
            </a:extLst>
          </p:cNvPr>
          <p:cNvSpPr txBox="1"/>
          <p:nvPr/>
        </p:nvSpPr>
        <p:spPr>
          <a:xfrm>
            <a:off x="1292447" y="2253724"/>
            <a:ext cx="941283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2019</a:t>
            </a:r>
            <a:r>
              <a:rPr lang="zh-CN" altLang="en-US" sz="1400" dirty="0">
                <a:solidFill>
                  <a:schemeClr val="tx2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年底</a:t>
            </a:r>
            <a:endParaRPr lang="en-US" altLang="zh-CN" sz="1400" dirty="0">
              <a:solidFill>
                <a:schemeClr val="tx2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016FFFF-D025-3437-86A8-275585CF63E7}"/>
              </a:ext>
            </a:extLst>
          </p:cNvPr>
          <p:cNvSpPr txBox="1"/>
          <p:nvPr/>
        </p:nvSpPr>
        <p:spPr>
          <a:xfrm>
            <a:off x="2724110" y="3729782"/>
            <a:ext cx="83067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400" b="1" dirty="0">
                <a:solidFill>
                  <a:srgbClr val="FB6D63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2020.01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ADBD8FE-3E01-B178-0C1A-581A190856A4}"/>
              </a:ext>
            </a:extLst>
          </p:cNvPr>
          <p:cNvSpPr txBox="1"/>
          <p:nvPr/>
        </p:nvSpPr>
        <p:spPr>
          <a:xfrm>
            <a:off x="4052072" y="3729780"/>
            <a:ext cx="83067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2020.08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F1F7B53C-545D-2162-36CB-714028FC9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454"/>
            <a:ext cx="9144000" cy="62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70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 hasCustomPrompt="1"/>
          </p:nvPr>
        </p:nvSpPr>
        <p:spPr>
          <a:xfrm>
            <a:off x="3592513" y="2928950"/>
            <a:ext cx="4673600" cy="1535113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>
              <a:defRPr/>
            </a:pPr>
            <a:r>
              <a:rPr lang="zh-CN" altLang="en-US" strike="noStrike" noProof="0" dirty="0">
                <a:ln>
                  <a:noFill/>
                </a:ln>
                <a:effectLst/>
                <a:uLnTx/>
                <a:uFillTx/>
                <a:sym typeface="+mn-ea"/>
              </a:rPr>
              <a:t>技术方案</a:t>
            </a:r>
            <a:endParaRPr lang="zh-CN" altLang="en-US" dirty="0"/>
          </a:p>
        </p:txBody>
      </p:sp>
      <p:sp>
        <p:nvSpPr>
          <p:cNvPr id="16386" name="文本占位符 2"/>
          <p:cNvSpPr>
            <a:spLocks noGrp="1"/>
          </p:cNvSpPr>
          <p:nvPr>
            <p:ph type="body" idx="10" hasCustomPrompt="1"/>
          </p:nvPr>
        </p:nvSpPr>
        <p:spPr>
          <a:xfrm>
            <a:off x="966794" y="801694"/>
            <a:ext cx="3381375" cy="1055687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eaLnBrk="1" hangingPunct="1"/>
            <a:r>
              <a:rPr lang="en-US" altLang="zh-CN" dirty="0">
                <a:cs typeface="+mn-cs"/>
              </a:rPr>
              <a:t>2</a:t>
            </a:r>
            <a:endParaRPr lang="zh-CN" altLang="en-US" kern="1200" dirty="0">
              <a:latin typeface="Arial" panose="020B0604020202090204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888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FE4CAC-CE45-418A-2E13-9C99FA094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634" y="325870"/>
            <a:ext cx="2006847" cy="398185"/>
          </a:xfrm>
        </p:spPr>
        <p:txBody>
          <a:bodyPr/>
          <a:lstStyle/>
          <a:p>
            <a:pPr algn="l"/>
            <a:r>
              <a:rPr kumimoji="1" lang="zh-CN" altLang="en-US" dirty="0"/>
              <a:t>实现路径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D48C1A-6180-EE5D-8B8B-3C697E8F7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787" y="3576371"/>
            <a:ext cx="708200" cy="8913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BC71CA0-1E1A-B3C8-B166-2F363AA1A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519" y="3576380"/>
            <a:ext cx="708200" cy="1004759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A25C9075-1A29-6854-224A-4C63E4C47CBA}"/>
              </a:ext>
            </a:extLst>
          </p:cNvPr>
          <p:cNvSpPr/>
          <p:nvPr/>
        </p:nvSpPr>
        <p:spPr>
          <a:xfrm>
            <a:off x="3491886" y="229121"/>
            <a:ext cx="4447407" cy="7582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1AF439-492A-0140-25DF-042BAC732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915" y="339271"/>
            <a:ext cx="953416" cy="5790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FE0931D-3959-0476-A06A-95372A945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3055" y="339271"/>
            <a:ext cx="1212983" cy="5790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18C1D1D-7D1D-F4FD-B876-43916C7F57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1469" y="339271"/>
            <a:ext cx="948425" cy="5790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7A019E8-1374-FDBB-0622-967C3F2E15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5301" y="2403359"/>
            <a:ext cx="532080" cy="67123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E909D5E-16D8-E660-4134-C1DE83F64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9715" y="5277871"/>
            <a:ext cx="423267" cy="6712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894FA73-3B5E-7673-C29F-C6FE641D09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3240" y="2689080"/>
            <a:ext cx="1497095" cy="8750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FB01E3B-37E8-05AF-9D3D-7E713C5125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2623" y="4482573"/>
            <a:ext cx="1573768" cy="92869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95B313C-FEE1-A8DC-3C1A-89545706C8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18981" y="2489964"/>
            <a:ext cx="1514547" cy="97059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0BAEF2D-D965-39A7-84B8-0B93EE98EC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4868" y="3435717"/>
            <a:ext cx="3564752" cy="43204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C214AF9-D6FB-333C-6AF0-A3F1A550527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46070" y="2241616"/>
            <a:ext cx="847121" cy="7582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EB4DF54-EB9D-450B-9FB1-4A453023FCB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52349" y="2363644"/>
            <a:ext cx="756207" cy="33730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4859758-07F8-1361-AF1E-58334E3F141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53238" y="4340522"/>
            <a:ext cx="1510501" cy="89135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C412E61-942B-241D-1AC1-A805D73C0C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0235" y="4498879"/>
            <a:ext cx="781372" cy="96522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22FAEF1-259B-0062-0C4B-27514818DD7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9561" y="5613497"/>
            <a:ext cx="521363" cy="55773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96388F6-CD4F-6E77-ABFF-BD4F3C3C2CE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20059" y="3878731"/>
            <a:ext cx="3564752" cy="41437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718FBBF-A33C-769B-FD1D-130187AAC25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66488" y="2985504"/>
            <a:ext cx="847121" cy="98201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0328D77-F696-0FFA-B34A-48A873D4953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39177" y="2532293"/>
            <a:ext cx="397327" cy="73726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C2AB85C-2BC6-A70D-8C0E-30A66E69088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19959" y="4495615"/>
            <a:ext cx="816631" cy="87667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F613328-D546-423F-7B3E-8E959016481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13607" y="5172527"/>
            <a:ext cx="404595" cy="73726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21AFF5A-3B67-29CF-33D4-3BB65737415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60248" y="2852943"/>
            <a:ext cx="736088" cy="75822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D9FB0D7-8CBB-2376-3931-E8682BF5A30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57275" y="2699059"/>
            <a:ext cx="1482891" cy="87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4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628651" y="387358"/>
            <a:ext cx="7886700" cy="39846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pPr eaLnBrk="1" hangingPunct="1"/>
            <a:r>
              <a:rPr lang="zh-CN" altLang="en-US" kern="1200" dirty="0">
                <a:latin typeface="微软雅黑" pitchFamily="34" charset="-122"/>
                <a:ea typeface="微软雅黑" pitchFamily="34" charset="-122"/>
                <a:cs typeface="+mj-cs"/>
              </a:rPr>
              <a:t>技术方案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591000-9074-73E2-9CF6-749060BD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61" y="1380923"/>
            <a:ext cx="4908227" cy="49668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A869F03-6B64-8DEA-8D7C-208867588AC0}"/>
              </a:ext>
            </a:extLst>
          </p:cNvPr>
          <p:cNvSpPr txBox="1"/>
          <p:nvPr/>
        </p:nvSpPr>
        <p:spPr>
          <a:xfrm>
            <a:off x="107514" y="1340778"/>
            <a:ext cx="4128269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b="1" dirty="0">
                <a:latin typeface="+mn-ea"/>
                <a:ea typeface="+mn-ea"/>
              </a:rPr>
              <a:t>技术方案：</a:t>
            </a:r>
          </a:p>
          <a:p>
            <a:pPr marL="228589" indent="-228589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200" dirty="0">
                <a:latin typeface="+mn-ea"/>
                <a:ea typeface="+mn-ea"/>
              </a:rPr>
              <a:t>利用 </a:t>
            </a:r>
            <a:r>
              <a:rPr kumimoji="1" lang="en" altLang="zh-CN" sz="1200" dirty="0">
                <a:latin typeface="+mn-ea"/>
                <a:ea typeface="+mn-ea"/>
              </a:rPr>
              <a:t>sketch JSAP</a:t>
            </a:r>
            <a:r>
              <a:rPr kumimoji="1" lang="en-US" altLang="zh-CN" sz="1200" dirty="0">
                <a:latin typeface="+mn-ea"/>
                <a:ea typeface="+mn-ea"/>
              </a:rPr>
              <a:t>I</a:t>
            </a:r>
            <a:r>
              <a:rPr kumimoji="1" lang="en" altLang="zh-CN" sz="1200" dirty="0">
                <a:latin typeface="+mn-ea"/>
                <a:ea typeface="+mn-ea"/>
              </a:rPr>
              <a:t>/</a:t>
            </a:r>
            <a:r>
              <a:rPr kumimoji="1" lang="zh-CN" altLang="en-US" sz="1200" dirty="0">
                <a:latin typeface="+mn-ea"/>
                <a:ea typeface="+mn-ea"/>
              </a:rPr>
              <a:t>及</a:t>
            </a:r>
            <a:r>
              <a:rPr kumimoji="1" lang="en" altLang="zh-CN" sz="1200" dirty="0" err="1">
                <a:latin typeface="+mn-ea"/>
                <a:ea typeface="+mn-ea"/>
              </a:rPr>
              <a:t>sketchtool</a:t>
            </a:r>
            <a:r>
              <a:rPr kumimoji="1" lang="zh-CN" altLang="en-US" sz="1200" dirty="0">
                <a:latin typeface="+mn-ea"/>
                <a:ea typeface="+mn-ea"/>
              </a:rPr>
              <a:t>来实现插件主体功能及交互设计。</a:t>
            </a:r>
          </a:p>
          <a:p>
            <a:pPr marL="228589" indent="-228589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200" dirty="0">
                <a:latin typeface="+mn-ea"/>
                <a:ea typeface="+mn-ea"/>
              </a:rPr>
              <a:t>通过</a:t>
            </a:r>
            <a:r>
              <a:rPr kumimoji="1" lang="en" altLang="zh-CN" sz="1200" dirty="0">
                <a:latin typeface="+mn-ea"/>
                <a:ea typeface="+mn-ea"/>
              </a:rPr>
              <a:t>Picasso</a:t>
            </a:r>
            <a:r>
              <a:rPr kumimoji="1" lang="zh-CN" altLang="en-US" sz="1200" dirty="0">
                <a:latin typeface="+mn-ea"/>
                <a:ea typeface="+mn-ea"/>
              </a:rPr>
              <a:t>来实现设计稿自动化生成代码及标注稿产出。</a:t>
            </a:r>
          </a:p>
          <a:p>
            <a:pPr marL="228589" indent="-228589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200" dirty="0">
                <a:latin typeface="+mn-ea"/>
                <a:ea typeface="+mn-ea"/>
              </a:rPr>
              <a:t>和</a:t>
            </a:r>
            <a:r>
              <a:rPr kumimoji="1" lang="en" altLang="zh-CN" sz="1200" dirty="0">
                <a:latin typeface="+mn-ea"/>
                <a:ea typeface="+mn-ea"/>
              </a:rPr>
              <a:t>UI/</a:t>
            </a:r>
            <a:r>
              <a:rPr kumimoji="1" lang="zh-CN" altLang="en-US" sz="1200" dirty="0">
                <a:latin typeface="+mn-ea"/>
                <a:ea typeface="+mn-ea"/>
              </a:rPr>
              <a:t>共同确定组件的设计及开发规范，在此基础上进行组件库开发。</a:t>
            </a:r>
            <a:endParaRPr kumimoji="1" lang="en-US" altLang="zh-CN" sz="12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kumimoji="1" lang="en-US" altLang="zh-CN" sz="12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200" b="1" dirty="0">
                <a:latin typeface="+mn-ea"/>
                <a:ea typeface="+mn-ea"/>
              </a:rPr>
              <a:t>技术探索：</a:t>
            </a:r>
          </a:p>
          <a:p>
            <a:pPr marL="228589" indent="-228589">
              <a:lnSpc>
                <a:spcPct val="150000"/>
              </a:lnSpc>
              <a:buFont typeface="+mj-lt"/>
              <a:buAutoNum type="arabicPeriod"/>
            </a:pPr>
            <a:r>
              <a:rPr kumimoji="1" lang="en" altLang="zh-CN" sz="1200" dirty="0">
                <a:latin typeface="+mn-ea"/>
                <a:ea typeface="+mn-ea"/>
              </a:rPr>
              <a:t>DSL</a:t>
            </a:r>
            <a:r>
              <a:rPr kumimoji="1" lang="zh-CN" altLang="en-US" sz="1200" dirty="0">
                <a:latin typeface="+mn-ea"/>
                <a:ea typeface="+mn-ea"/>
              </a:rPr>
              <a:t>标准化，便于生成代码及标注的横向扩展。</a:t>
            </a:r>
          </a:p>
          <a:p>
            <a:pPr marL="228589" indent="-228589">
              <a:lnSpc>
                <a:spcPct val="150000"/>
              </a:lnSpc>
              <a:buFont typeface="+mj-lt"/>
              <a:buAutoNum type="arabicPeriod"/>
            </a:pPr>
            <a:r>
              <a:rPr kumimoji="1" lang="en" altLang="zh-CN" sz="1200" dirty="0">
                <a:latin typeface="+mn-ea"/>
                <a:ea typeface="+mn-ea"/>
              </a:rPr>
              <a:t>Library</a:t>
            </a:r>
            <a:r>
              <a:rPr kumimoji="1" lang="zh-CN" altLang="en-US" sz="1200" dirty="0">
                <a:latin typeface="+mn-ea"/>
                <a:ea typeface="+mn-ea"/>
              </a:rPr>
              <a:t>云端共享方案。</a:t>
            </a:r>
          </a:p>
          <a:p>
            <a:pPr marL="228589" indent="-228589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200" dirty="0">
                <a:latin typeface="+mn-ea"/>
                <a:ea typeface="+mn-ea"/>
              </a:rPr>
              <a:t>前端</a:t>
            </a:r>
            <a:r>
              <a:rPr kumimoji="1" lang="en" altLang="zh-CN" sz="1200" dirty="0">
                <a:latin typeface="+mn-ea"/>
                <a:ea typeface="+mn-ea"/>
              </a:rPr>
              <a:t>UI/</a:t>
            </a:r>
            <a:r>
              <a:rPr kumimoji="1" lang="zh-CN" altLang="en-US" sz="1200" dirty="0">
                <a:latin typeface="+mn-ea"/>
                <a:ea typeface="+mn-ea"/>
              </a:rPr>
              <a:t>标准化及自动化生成。</a:t>
            </a:r>
          </a:p>
          <a:p>
            <a:pPr>
              <a:lnSpc>
                <a:spcPct val="150000"/>
              </a:lnSpc>
            </a:pPr>
            <a:endParaRPr kumimoji="1" lang="zh-CN" altLang="en-US" sz="12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200" b="1" dirty="0">
                <a:latin typeface="+mn-ea"/>
                <a:ea typeface="+mn-ea"/>
              </a:rPr>
              <a:t>技术难点：</a:t>
            </a:r>
          </a:p>
          <a:p>
            <a:pPr marL="228589" indent="-228589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1200" dirty="0">
                <a:latin typeface="+mn-ea"/>
                <a:ea typeface="+mn-ea"/>
              </a:rPr>
              <a:t>自定义</a:t>
            </a:r>
            <a:r>
              <a:rPr kumimoji="1" lang="en" altLang="zh-CN" sz="1200" dirty="0">
                <a:latin typeface="+mn-ea"/>
                <a:ea typeface="+mn-ea"/>
              </a:rPr>
              <a:t>Library</a:t>
            </a:r>
            <a:r>
              <a:rPr kumimoji="1" lang="zh-CN" altLang="en-US" sz="1200" dirty="0">
                <a:latin typeface="+mn-ea"/>
                <a:ea typeface="+mn-ea"/>
              </a:rPr>
              <a:t>的共享及插件使用交互设计</a:t>
            </a:r>
          </a:p>
          <a:p>
            <a:pPr marL="228589" indent="-228589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1200" dirty="0">
                <a:latin typeface="+mn-ea"/>
                <a:ea typeface="+mn-ea"/>
              </a:rPr>
              <a:t>标注稿生成及在线化</a:t>
            </a:r>
          </a:p>
          <a:p>
            <a:pPr marL="228589" indent="-228589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1200" dirty="0">
                <a:latin typeface="+mn-ea"/>
                <a:ea typeface="+mn-ea"/>
              </a:rPr>
              <a:t>前端组件库与</a:t>
            </a:r>
            <a:r>
              <a:rPr kumimoji="1" lang="en" altLang="zh-CN" sz="1200" dirty="0">
                <a:latin typeface="+mn-ea"/>
                <a:ea typeface="+mn-ea"/>
              </a:rPr>
              <a:t>UI Library</a:t>
            </a:r>
            <a:r>
              <a:rPr kumimoji="1" lang="zh-CN" altLang="en-US" sz="1200" dirty="0">
                <a:latin typeface="+mn-ea"/>
                <a:ea typeface="+mn-ea"/>
              </a:rPr>
              <a:t>的协同设计</a:t>
            </a:r>
          </a:p>
        </p:txBody>
      </p:sp>
    </p:spTree>
    <p:extLst>
      <p:ext uri="{BB962C8B-B14F-4D97-AF65-F5344CB8AC3E}">
        <p14:creationId xmlns:p14="http://schemas.microsoft.com/office/powerpoint/2010/main" val="4066220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 hasCustomPrompt="1"/>
          </p:nvPr>
        </p:nvSpPr>
        <p:spPr>
          <a:xfrm>
            <a:off x="3460762" y="2943234"/>
            <a:ext cx="4949825" cy="15335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>
              <a:defRPr/>
            </a:pPr>
            <a:r>
              <a:rPr lang="zh-CN" altLang="en-US" strike="noStrike" noProof="0" dirty="0">
                <a:ln>
                  <a:noFill/>
                </a:ln>
                <a:effectLst/>
                <a:uLnTx/>
                <a:uFillTx/>
                <a:sym typeface="+mn-ea"/>
              </a:rPr>
              <a:t>Picasso简要原理分析</a:t>
            </a:r>
          </a:p>
          <a:p>
            <a:pPr>
              <a:defRPr/>
            </a:pPr>
            <a:endParaRPr lang="zh-CN" altLang="en-US" dirty="0"/>
          </a:p>
        </p:txBody>
      </p:sp>
      <p:sp>
        <p:nvSpPr>
          <p:cNvPr id="28674" name="文本占位符 2"/>
          <p:cNvSpPr>
            <a:spLocks noGrp="1"/>
          </p:cNvSpPr>
          <p:nvPr>
            <p:ph type="body" idx="10" hasCustomPrompt="1"/>
          </p:nvPr>
        </p:nvSpPr>
        <p:spPr>
          <a:xfrm>
            <a:off x="966794" y="801694"/>
            <a:ext cx="3381375" cy="1055687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eaLnBrk="1" hangingPunct="1"/>
            <a:r>
              <a:rPr lang="en-US" altLang="zh-CN" dirty="0">
                <a:cs typeface="+mn-cs"/>
              </a:rPr>
              <a:t>3</a:t>
            </a:r>
            <a:endParaRPr lang="en-US" altLang="zh-CN" kern="1200" dirty="0">
              <a:latin typeface="Arial" panose="020B0604020202090204" pitchFamily="34" charset="0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1"/>
          <p:cNvSpPr>
            <a:spLocks noGrp="1"/>
          </p:cNvSpPr>
          <p:nvPr>
            <p:ph type="title"/>
          </p:nvPr>
        </p:nvSpPr>
        <p:spPr>
          <a:xfrm>
            <a:off x="628651" y="387358"/>
            <a:ext cx="7886700" cy="39846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pPr eaLnBrk="1" hangingPunct="1"/>
            <a:r>
              <a:rPr lang="zh-CN" altLang="en-US" kern="1200" dirty="0">
                <a:latin typeface="微软雅黑" pitchFamily="34" charset="-122"/>
                <a:ea typeface="微软雅黑" pitchFamily="34" charset="-122"/>
                <a:cs typeface="+mj-cs"/>
              </a:rPr>
              <a:t>Picasso 简介</a:t>
            </a:r>
          </a:p>
        </p:txBody>
      </p:sp>
      <p:sp>
        <p:nvSpPr>
          <p:cNvPr id="30722" name="文本框 1"/>
          <p:cNvSpPr txBox="1"/>
          <p:nvPr/>
        </p:nvSpPr>
        <p:spPr>
          <a:xfrm>
            <a:off x="1390657" y="1854209"/>
            <a:ext cx="6496051" cy="234089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Picasso - 风火轮项目核心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Picasso是58同城推出的一款sketch设计稿解析插件，可将sketch设计稿自动解析成</a:t>
            </a:r>
            <a:r>
              <a:rPr lang="zh-CN" altLang="en-US" sz="2000" b="1" dirty="0"/>
              <a:t>还原精准</a:t>
            </a:r>
            <a:r>
              <a:rPr lang="zh-CN" altLang="en-US" sz="2000" dirty="0"/>
              <a:t>、</a:t>
            </a:r>
            <a:r>
              <a:rPr lang="zh-CN" altLang="en-US" sz="2000" b="1" dirty="0"/>
              <a:t>可用度高的前端代码</a:t>
            </a:r>
            <a:r>
              <a:rPr lang="zh-CN" altLang="en-US" sz="2000" dirty="0"/>
              <a:t>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标题 1"/>
          <p:cNvSpPr>
            <a:spLocks noGrp="1"/>
          </p:cNvSpPr>
          <p:nvPr>
            <p:ph type="title"/>
          </p:nvPr>
        </p:nvSpPr>
        <p:spPr>
          <a:xfrm>
            <a:off x="628651" y="387358"/>
            <a:ext cx="7886700" cy="39846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pPr eaLnBrk="1" hangingPunct="1"/>
            <a:r>
              <a:rPr lang="zh-CN" altLang="en-US" kern="1200" dirty="0">
                <a:latin typeface="微软雅黑" pitchFamily="34" charset="-122"/>
                <a:ea typeface="微软雅黑" pitchFamily="34" charset="-122"/>
                <a:cs typeface="+mj-cs"/>
              </a:rPr>
              <a:t>Picasso </a:t>
            </a:r>
            <a:r>
              <a:rPr lang="en-US" altLang="zh-CN" kern="1200" dirty="0">
                <a:latin typeface="微软雅黑" pitchFamily="34" charset="-122"/>
                <a:ea typeface="微软雅黑" pitchFamily="34" charset="-122"/>
                <a:cs typeface="+mj-cs"/>
              </a:rPr>
              <a:t>2.0</a:t>
            </a:r>
          </a:p>
        </p:txBody>
      </p:sp>
      <p:sp>
        <p:nvSpPr>
          <p:cNvPr id="32770" name="文本框 2"/>
          <p:cNvSpPr txBox="1"/>
          <p:nvPr/>
        </p:nvSpPr>
        <p:spPr>
          <a:xfrm>
            <a:off x="1363663" y="5239712"/>
            <a:ext cx="6667500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dirty="0">
                <a:latin typeface="Arial" panose="020B0604020202090204" pitchFamily="34" charset="0"/>
                <a:ea typeface="宋体" pitchFamily="2" charset="-122"/>
              </a:rPr>
              <a:t>Picasso的核心解析流程主要包括Symbol解析、图层重构、属性解析、布局处理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64C563A-96D1-4922-911A-1EFFB5BB0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9"/>
            <a:ext cx="9144000" cy="324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标题 1"/>
          <p:cNvSpPr>
            <a:spLocks noGrp="1"/>
          </p:cNvSpPr>
          <p:nvPr>
            <p:ph type="title"/>
          </p:nvPr>
        </p:nvSpPr>
        <p:spPr>
          <a:xfrm>
            <a:off x="628651" y="387358"/>
            <a:ext cx="7886700" cy="39846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pPr eaLnBrk="1" hangingPunct="1"/>
            <a:r>
              <a:rPr lang="zh-CN" b="1" kern="1200" dirty="0">
                <a:latin typeface="微软雅黑" pitchFamily="34" charset="-122"/>
                <a:ea typeface="微软雅黑" pitchFamily="34" charset="-122"/>
                <a:cs typeface="+mj-cs"/>
              </a:rPr>
              <a:t>Symbol解析</a:t>
            </a:r>
          </a:p>
        </p:txBody>
      </p:sp>
      <p:sp>
        <p:nvSpPr>
          <p:cNvPr id="34818" name="文本框 2"/>
          <p:cNvSpPr txBox="1"/>
          <p:nvPr/>
        </p:nvSpPr>
        <p:spPr>
          <a:xfrm>
            <a:off x="1331642" y="5733263"/>
            <a:ext cx="6667500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dirty="0">
                <a:latin typeface="Arial" panose="020B0604020202090204" pitchFamily="34" charset="0"/>
                <a:ea typeface="宋体" pitchFamily="2" charset="-122"/>
              </a:rPr>
              <a:t>我们通过SymbolID的引用关系来推导出模块之间的依赖关系，将symbol模块json整合到各个Page页面json中，便于后续的解析。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0AFBDB1-97EC-9307-3149-DEC6912D4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31" y="1196754"/>
            <a:ext cx="7452320" cy="426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标题 1"/>
          <p:cNvSpPr>
            <a:spLocks noGrp="1"/>
          </p:cNvSpPr>
          <p:nvPr>
            <p:ph type="title"/>
          </p:nvPr>
        </p:nvSpPr>
        <p:spPr>
          <a:xfrm>
            <a:off x="628651" y="387358"/>
            <a:ext cx="7886700" cy="39846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pPr eaLnBrk="1" hangingPunct="1"/>
            <a:r>
              <a:rPr lang="zh-CN" b="1" kern="1200" dirty="0">
                <a:latin typeface="微软雅黑" pitchFamily="34" charset="-122"/>
                <a:ea typeface="微软雅黑" pitchFamily="34" charset="-122"/>
                <a:cs typeface="+mj-cs"/>
              </a:rPr>
              <a:t>图层重构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27" y="2492905"/>
            <a:ext cx="8813171" cy="13513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FA87EF-6139-920A-C9A4-4518C558A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565617"/>
            <a:ext cx="7886700" cy="398185"/>
          </a:xfrm>
        </p:spPr>
        <p:txBody>
          <a:bodyPr/>
          <a:lstStyle/>
          <a:p>
            <a:r>
              <a:rPr kumimoji="1" lang="zh-CN" altLang="en-US" dirty="0">
                <a:latin typeface="+mj-ea"/>
                <a:ea typeface="+mj-ea"/>
              </a:rPr>
              <a:t>自我介绍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CC0D6F-2273-4087-BAE2-B453248F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9" y="2931591"/>
            <a:ext cx="1872208" cy="28083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C8930A5-0FBF-073F-A4D7-7089651E3FBD}"/>
              </a:ext>
            </a:extLst>
          </p:cNvPr>
          <p:cNvSpPr txBox="1"/>
          <p:nvPr/>
        </p:nvSpPr>
        <p:spPr>
          <a:xfrm>
            <a:off x="386047" y="1844824"/>
            <a:ext cx="8373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/>
              <a:t>王澍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DD8003-6051-6F75-7CFE-C411D4554BB2}"/>
              </a:ext>
            </a:extLst>
          </p:cNvPr>
          <p:cNvSpPr txBox="1"/>
          <p:nvPr/>
        </p:nvSpPr>
        <p:spPr>
          <a:xfrm>
            <a:off x="2771811" y="2743911"/>
            <a:ext cx="5987537" cy="1152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1600" dirty="0"/>
              <a:t>Node.js </a:t>
            </a:r>
            <a:r>
              <a:rPr lang="zh-CN" altLang="en-US" sz="1600" dirty="0"/>
              <a:t>技术专家</a:t>
            </a:r>
            <a:r>
              <a:rPr lang="en-US" altLang="zh-CN" sz="1600" dirty="0"/>
              <a:t>/58</a:t>
            </a:r>
            <a:r>
              <a:rPr lang="zh-CN" altLang="en-US" sz="1600" dirty="0"/>
              <a:t>集团</a:t>
            </a:r>
            <a:r>
              <a:rPr lang="en" altLang="zh-CN" sz="1600" dirty="0"/>
              <a:t>LBG Node.js </a:t>
            </a:r>
            <a:r>
              <a:rPr lang="zh-CN" altLang="en-US" sz="1600" dirty="0"/>
              <a:t>架构师</a:t>
            </a:r>
            <a:r>
              <a:rPr lang="en-US" altLang="zh-CN" sz="1600" dirty="0"/>
              <a:t>/</a:t>
            </a:r>
            <a:r>
              <a:rPr lang="zh-CN" altLang="en-US" sz="1600" dirty="0"/>
              <a:t>资深全栈工程师。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3</a:t>
            </a:r>
            <a:r>
              <a:rPr lang="zh-CN" altLang="en-US" sz="1600" dirty="0"/>
              <a:t>年</a:t>
            </a:r>
            <a:r>
              <a:rPr lang="en" altLang="zh-CN" sz="1600" dirty="0"/>
              <a:t>Java</a:t>
            </a:r>
            <a:r>
              <a:rPr lang="zh-CN" altLang="en-US" sz="1600" dirty="0"/>
              <a:t>开发经验，</a:t>
            </a:r>
            <a:r>
              <a:rPr lang="en-US" altLang="zh-CN" sz="1600" dirty="0"/>
              <a:t>7</a:t>
            </a:r>
            <a:r>
              <a:rPr lang="zh-CN" altLang="en-US" sz="1600" dirty="0"/>
              <a:t>年</a:t>
            </a:r>
            <a:r>
              <a:rPr lang="en" altLang="zh-CN" sz="1600" dirty="0"/>
              <a:t>Node.js</a:t>
            </a:r>
            <a:r>
              <a:rPr lang="zh-CN" altLang="en-US" sz="1600" dirty="0"/>
              <a:t>开发经验。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曾为转转集团搭建整个</a:t>
            </a:r>
            <a:r>
              <a:rPr lang="en" altLang="zh-CN" sz="1600" dirty="0"/>
              <a:t>Node.js</a:t>
            </a:r>
            <a:r>
              <a:rPr lang="zh-CN" altLang="en-US" sz="1600" dirty="0"/>
              <a:t>生态、</a:t>
            </a:r>
            <a:r>
              <a:rPr lang="en-US" altLang="zh-CN" sz="1600" dirty="0"/>
              <a:t>Node.js</a:t>
            </a:r>
            <a:r>
              <a:rPr lang="zh-CN" altLang="en-US" sz="1600" dirty="0"/>
              <a:t>周边基建服务等。</a:t>
            </a:r>
            <a:endParaRPr lang="en-US" altLang="zh-CN" sz="1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C0311F-D76C-9880-E3C2-491D0D69E6EC}"/>
              </a:ext>
            </a:extLst>
          </p:cNvPr>
          <p:cNvSpPr txBox="1"/>
          <p:nvPr/>
        </p:nvSpPr>
        <p:spPr>
          <a:xfrm>
            <a:off x="2771800" y="4335756"/>
            <a:ext cx="3651962" cy="1521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目前</a:t>
            </a:r>
            <a:endParaRPr lang="en-US" altLang="zh-CN" sz="1600" dirty="0"/>
          </a:p>
          <a:p>
            <a:pPr marL="285737" indent="-28573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五八集团风火轮项目负责人</a:t>
            </a:r>
            <a:endParaRPr lang="en-US" altLang="zh-CN" sz="1600" dirty="0"/>
          </a:p>
          <a:p>
            <a:pPr marL="285737" indent="-28573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dirty="0"/>
              <a:t>Picasso</a:t>
            </a:r>
            <a:r>
              <a:rPr lang="zh-CN" altLang="en" sz="1600" dirty="0"/>
              <a:t>（</a:t>
            </a:r>
            <a:r>
              <a:rPr lang="zh-CN" altLang="en-US" sz="1600" dirty="0"/>
              <a:t>毕加索）开源项目负责人</a:t>
            </a:r>
            <a:endParaRPr lang="en-US" altLang="zh-CN" sz="1600" dirty="0"/>
          </a:p>
          <a:p>
            <a:pPr marL="285737" indent="-28573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dirty="0"/>
              <a:t>LBG </a:t>
            </a:r>
            <a:r>
              <a:rPr lang="zh-CN" altLang="en-US" sz="1600" dirty="0"/>
              <a:t>低代码平台 </a:t>
            </a:r>
            <a:r>
              <a:rPr lang="en" altLang="zh-CN" sz="1600" dirty="0"/>
              <a:t>Node.js </a:t>
            </a:r>
            <a:r>
              <a:rPr lang="zh-CN" altLang="en-US" sz="1600" dirty="0"/>
              <a:t>负责人。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02015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标题 1"/>
          <p:cNvSpPr>
            <a:spLocks noGrp="1"/>
          </p:cNvSpPr>
          <p:nvPr>
            <p:ph type="title"/>
          </p:nvPr>
        </p:nvSpPr>
        <p:spPr>
          <a:xfrm>
            <a:off x="1115622" y="342890"/>
            <a:ext cx="5167487" cy="39846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eaLnBrk="1" hangingPunct="1"/>
            <a:r>
              <a:rPr lang="zh-CN" altLang="en-US" sz="2000" dirty="0"/>
              <a:t>过滤隐藏图层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848" y="1875229"/>
            <a:ext cx="5766453" cy="14817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9832" y="3831594"/>
            <a:ext cx="5948880" cy="1223644"/>
          </a:xfrm>
          <a:prstGeom prst="rect">
            <a:avLst/>
          </a:prstGeom>
        </p:spPr>
      </p:pic>
      <p:sp>
        <p:nvSpPr>
          <p:cNvPr id="50" name="34"/>
          <p:cNvSpPr/>
          <p:nvPr>
            <p:custDataLst>
              <p:tags r:id="rId1"/>
            </p:custDataLst>
          </p:nvPr>
        </p:nvSpPr>
        <p:spPr>
          <a:xfrm>
            <a:off x="550989" y="1802141"/>
            <a:ext cx="1969771" cy="54673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>
                <a:solidFill>
                  <a:sysClr val="window" lastClr="FFFFFF"/>
                </a:solidFill>
                <a:latin typeface="Calibri"/>
              </a:rPr>
              <a:t>处理规则：</a:t>
            </a:r>
          </a:p>
        </p:txBody>
      </p:sp>
      <p:sp>
        <p:nvSpPr>
          <p:cNvPr id="8" name="34"/>
          <p:cNvSpPr/>
          <p:nvPr>
            <p:custDataLst>
              <p:tags r:id="rId2"/>
            </p:custDataLst>
          </p:nvPr>
        </p:nvSpPr>
        <p:spPr>
          <a:xfrm>
            <a:off x="539559" y="3871607"/>
            <a:ext cx="1969771" cy="54673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>
                <a:solidFill>
                  <a:sysClr val="window" lastClr="FFFFFF"/>
                </a:solidFill>
                <a:latin typeface="Calibri"/>
              </a:rPr>
              <a:t>处理结果：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62412" y="2459363"/>
            <a:ext cx="254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37" indent="-285737">
              <a:buFont typeface="Wingdings" panose="05000000000000000000" charset="0"/>
              <a:buChar char=""/>
            </a:pPr>
            <a:r>
              <a:rPr lang="zh-CN" altLang="en-US" sz="1400" dirty="0"/>
              <a:t>容器为隐藏： 删除元素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62412" y="2766069"/>
            <a:ext cx="254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37" indent="-285737">
              <a:buFont typeface="Wingdings" panose="05000000000000000000" charset="0"/>
              <a:buChar char=""/>
            </a:pPr>
            <a:r>
              <a:rPr lang="zh-CN" altLang="en-US" sz="1400" dirty="0"/>
              <a:t>容器完全透明： 删除元素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50989" y="4533266"/>
            <a:ext cx="196977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37" indent="-285737">
              <a:buFont typeface="Wingdings" panose="05000000000000000000" charset="0"/>
              <a:buChar char=""/>
            </a:pPr>
            <a:r>
              <a:rPr lang="zh-CN" altLang="en-US" sz="1400" dirty="0"/>
              <a:t>避免了无效元素对后续布局的影响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34"/>
          <p:cNvSpPr/>
          <p:nvPr>
            <p:custDataLst>
              <p:tags r:id="rId1"/>
            </p:custDataLst>
          </p:nvPr>
        </p:nvSpPr>
        <p:spPr>
          <a:xfrm>
            <a:off x="179519" y="1779916"/>
            <a:ext cx="1969771" cy="54673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 dirty="0">
                <a:solidFill>
                  <a:sysClr val="window" lastClr="FFFFFF"/>
                </a:solidFill>
                <a:latin typeface="Calibri"/>
              </a:rPr>
              <a:t>处理规则：</a:t>
            </a:r>
          </a:p>
        </p:txBody>
      </p:sp>
      <p:sp>
        <p:nvSpPr>
          <p:cNvPr id="8" name="34"/>
          <p:cNvSpPr/>
          <p:nvPr>
            <p:custDataLst>
              <p:tags r:id="rId2"/>
            </p:custDataLst>
          </p:nvPr>
        </p:nvSpPr>
        <p:spPr>
          <a:xfrm>
            <a:off x="179519" y="3604271"/>
            <a:ext cx="1969771" cy="54673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>
                <a:solidFill>
                  <a:sysClr val="window" lastClr="FFFFFF"/>
                </a:solidFill>
                <a:latin typeface="Calibri"/>
              </a:rPr>
              <a:t>处理结果：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79512" y="2399040"/>
            <a:ext cx="254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37" indent="-285737">
              <a:buFont typeface="Wingdings" panose="05000000000000000000" charset="0"/>
              <a:buChar char=""/>
            </a:pPr>
            <a:r>
              <a:rPr lang="zh-CN" altLang="en-US" sz="1400" dirty="0">
                <a:sym typeface="+mn-ea"/>
              </a:rPr>
              <a:t>进行分层处理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79519" y="4151005"/>
            <a:ext cx="1969771" cy="6590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37" indent="-285737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zh-CN" altLang="en-US" sz="1400" dirty="0"/>
              <a:t>布局更合理</a:t>
            </a:r>
          </a:p>
          <a:p>
            <a:pPr marL="285737" indent="-285737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zh-CN" altLang="en-US" sz="1400" dirty="0"/>
              <a:t>图层更清晰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768" y="1710896"/>
            <a:ext cx="6624736" cy="344629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9512" y="2705743"/>
            <a:ext cx="254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37" indent="-285737">
              <a:buFont typeface="Wingdings" panose="05000000000000000000" charset="0"/>
              <a:buChar char=""/>
            </a:pPr>
            <a:r>
              <a:rPr lang="zh-CN" altLang="en-US" sz="1400" dirty="0">
                <a:sym typeface="+mn-ea"/>
              </a:rPr>
              <a:t>然后再对每层单独解析</a:t>
            </a:r>
            <a:endParaRPr lang="zh-CN" altLang="en-US" sz="1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F8FC7FA-23C1-4787-74F6-C8C6599DCE27}"/>
              </a:ext>
            </a:extLst>
          </p:cNvPr>
          <p:cNvSpPr txBox="1">
            <a:spLocks/>
          </p:cNvSpPr>
          <p:nvPr/>
        </p:nvSpPr>
        <p:spPr>
          <a:xfrm>
            <a:off x="1115622" y="342890"/>
            <a:ext cx="5167487" cy="3984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000" dirty="0"/>
              <a:t>分层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34"/>
          <p:cNvSpPr/>
          <p:nvPr>
            <p:custDataLst>
              <p:tags r:id="rId1"/>
            </p:custDataLst>
          </p:nvPr>
        </p:nvSpPr>
        <p:spPr>
          <a:xfrm>
            <a:off x="467551" y="1837067"/>
            <a:ext cx="1969771" cy="54673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>
                <a:solidFill>
                  <a:sysClr val="window" lastClr="FFFFFF"/>
                </a:solidFill>
                <a:latin typeface="Calibri"/>
              </a:rPr>
              <a:t>处理规则：</a:t>
            </a:r>
          </a:p>
        </p:txBody>
      </p:sp>
      <p:sp>
        <p:nvSpPr>
          <p:cNvPr id="24" name="34"/>
          <p:cNvSpPr/>
          <p:nvPr>
            <p:custDataLst>
              <p:tags r:id="rId2"/>
            </p:custDataLst>
          </p:nvPr>
        </p:nvSpPr>
        <p:spPr>
          <a:xfrm>
            <a:off x="467551" y="3681107"/>
            <a:ext cx="1969771" cy="54673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>
                <a:solidFill>
                  <a:sysClr val="window" lastClr="FFFFFF"/>
                </a:solidFill>
                <a:latin typeface="Calibri"/>
              </a:rPr>
              <a:t>处理结果：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67551" y="2475874"/>
            <a:ext cx="1969771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37" indent="-285737">
              <a:buFont typeface="Wingdings" panose="05000000000000000000" charset="0"/>
              <a:buChar char=""/>
            </a:pPr>
            <a:r>
              <a:rPr lang="zh-CN" altLang="en-US" sz="1400">
                <a:sym typeface="+mn-ea"/>
              </a:rPr>
              <a:t>打散原有分组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67551" y="4227841"/>
            <a:ext cx="1969771" cy="6590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37" indent="-285737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zh-CN" altLang="en-US" sz="1400"/>
              <a:t>去除无效分组</a:t>
            </a:r>
          </a:p>
          <a:p>
            <a:pPr marL="285737" indent="-285737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zh-CN" altLang="en-US" sz="1400"/>
              <a:t>得到扁平结构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FF4405F-7C7C-E8FE-4D44-B657635752D7}"/>
              </a:ext>
            </a:extLst>
          </p:cNvPr>
          <p:cNvGrpSpPr/>
          <p:nvPr/>
        </p:nvGrpSpPr>
        <p:grpSpPr>
          <a:xfrm>
            <a:off x="3248555" y="1254283"/>
            <a:ext cx="5400600" cy="5415087"/>
            <a:chOff x="3633470" y="1145540"/>
            <a:chExt cx="4478655" cy="483933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3470" y="1145540"/>
              <a:ext cx="4478655" cy="3532505"/>
            </a:xfrm>
            <a:prstGeom prst="rect">
              <a:avLst/>
            </a:prstGeom>
            <a:ln w="12700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</p:pic>
        <p:sp>
          <p:nvSpPr>
            <p:cNvPr id="9" name="矩形 8"/>
            <p:cNvSpPr/>
            <p:nvPr/>
          </p:nvSpPr>
          <p:spPr>
            <a:xfrm>
              <a:off x="3785870" y="1297305"/>
              <a:ext cx="748030" cy="539750"/>
            </a:xfrm>
            <a:prstGeom prst="rect">
              <a:avLst/>
            </a:pr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797935" y="2554605"/>
              <a:ext cx="749935" cy="526415"/>
            </a:xfrm>
            <a:prstGeom prst="rect">
              <a:avLst/>
            </a:pr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797935" y="2015490"/>
              <a:ext cx="749300" cy="360680"/>
            </a:xfrm>
            <a:prstGeom prst="rect">
              <a:avLst/>
            </a:pr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796665" y="3259455"/>
              <a:ext cx="750570" cy="360045"/>
            </a:xfrm>
            <a:prstGeom prst="rect">
              <a:avLst/>
            </a:pr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785870" y="3798570"/>
              <a:ext cx="773430" cy="869315"/>
            </a:xfrm>
            <a:prstGeom prst="rect">
              <a:avLst/>
            </a:pr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386195" y="2092960"/>
              <a:ext cx="1505585" cy="116205"/>
            </a:xfrm>
            <a:prstGeom prst="rect">
              <a:avLst/>
            </a:pr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5230495" y="2092960"/>
              <a:ext cx="867410" cy="115570"/>
            </a:xfrm>
            <a:prstGeom prst="rect">
              <a:avLst/>
            </a:pr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230495" y="1758315"/>
              <a:ext cx="1443355" cy="306070"/>
            </a:xfrm>
            <a:prstGeom prst="rect">
              <a:avLst/>
            </a:pr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6958330" y="1758315"/>
              <a:ext cx="932815" cy="306070"/>
            </a:xfrm>
            <a:prstGeom prst="rect">
              <a:avLst/>
            </a:pr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3470" y="4986020"/>
              <a:ext cx="4478655" cy="998855"/>
            </a:xfrm>
            <a:prstGeom prst="rect">
              <a:avLst/>
            </a:prstGeom>
            <a:ln w="952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</p:pic>
        <p:sp>
          <p:nvSpPr>
            <p:cNvPr id="19" name="矩形 18"/>
            <p:cNvSpPr/>
            <p:nvPr/>
          </p:nvSpPr>
          <p:spPr>
            <a:xfrm>
              <a:off x="3817620" y="5076825"/>
              <a:ext cx="514985" cy="485775"/>
            </a:xfrm>
            <a:prstGeom prst="rect">
              <a:avLst/>
            </a:pr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3813175" y="5608320"/>
              <a:ext cx="519430" cy="191770"/>
            </a:xfrm>
            <a:prstGeom prst="rect">
              <a:avLst/>
            </a:pr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3753485" y="5015230"/>
              <a:ext cx="643255" cy="869315"/>
            </a:xfrm>
            <a:prstGeom prst="rect">
              <a:avLst/>
            </a:pr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5149215" y="1673860"/>
              <a:ext cx="2813050" cy="621030"/>
            </a:xfrm>
            <a:prstGeom prst="rect">
              <a:avLst/>
            </a:pr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688205" y="5076825"/>
              <a:ext cx="514985" cy="485775"/>
            </a:xfrm>
            <a:prstGeom prst="rect">
              <a:avLst/>
            </a:pr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4683760" y="5608320"/>
              <a:ext cx="519430" cy="191770"/>
            </a:xfrm>
            <a:prstGeom prst="rect">
              <a:avLst/>
            </a:pr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4624070" y="5015230"/>
              <a:ext cx="643255" cy="869315"/>
            </a:xfrm>
            <a:prstGeom prst="rect">
              <a:avLst/>
            </a:pr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5610225" y="5076825"/>
              <a:ext cx="514985" cy="485775"/>
            </a:xfrm>
            <a:prstGeom prst="rect">
              <a:avLst/>
            </a:pr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c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5605780" y="5608320"/>
              <a:ext cx="519430" cy="191770"/>
            </a:xfrm>
            <a:prstGeom prst="rect">
              <a:avLst/>
            </a:pr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5546090" y="5015230"/>
              <a:ext cx="643255" cy="869315"/>
            </a:xfrm>
            <a:prstGeom prst="rect">
              <a:avLst/>
            </a:pr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6527800" y="5076825"/>
              <a:ext cx="514985" cy="485775"/>
            </a:xfrm>
            <a:prstGeom prst="rect">
              <a:avLst/>
            </a:pr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c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6523355" y="5608320"/>
              <a:ext cx="519430" cy="191770"/>
            </a:xfrm>
            <a:prstGeom prst="rect">
              <a:avLst/>
            </a:pr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6463665" y="5015230"/>
              <a:ext cx="643255" cy="869315"/>
            </a:xfrm>
            <a:prstGeom prst="rect">
              <a:avLst/>
            </a:pr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7402830" y="5076825"/>
              <a:ext cx="514985" cy="485775"/>
            </a:xfrm>
            <a:prstGeom prst="rect">
              <a:avLst/>
            </a:pr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c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7376795" y="5608320"/>
              <a:ext cx="563880" cy="191770"/>
            </a:xfrm>
            <a:prstGeom prst="rect">
              <a:avLst/>
            </a:pr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7338695" y="5015230"/>
              <a:ext cx="643255" cy="869315"/>
            </a:xfrm>
            <a:prstGeom prst="rect">
              <a:avLst/>
            </a:prstGeom>
            <a:noFill/>
            <a:ln w="127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标题 1">
            <a:extLst>
              <a:ext uri="{FF2B5EF4-FFF2-40B4-BE49-F238E27FC236}">
                <a16:creationId xmlns:a16="http://schemas.microsoft.com/office/drawing/2014/main" id="{82810F9F-2563-1AF3-7D03-61023EB44499}"/>
              </a:ext>
            </a:extLst>
          </p:cNvPr>
          <p:cNvSpPr txBox="1">
            <a:spLocks/>
          </p:cNvSpPr>
          <p:nvPr/>
        </p:nvSpPr>
        <p:spPr>
          <a:xfrm>
            <a:off x="1115622" y="342890"/>
            <a:ext cx="5167487" cy="3984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000" dirty="0"/>
              <a:t>去除分组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611" y="1567815"/>
            <a:ext cx="5158740" cy="4069080"/>
          </a:xfrm>
          <a:prstGeom prst="rect">
            <a:avLst/>
          </a:prstGeom>
          <a:noFill/>
          <a:ln w="127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</p:pic>
      <p:sp>
        <p:nvSpPr>
          <p:cNvPr id="19" name="矩形 18"/>
          <p:cNvSpPr/>
          <p:nvPr/>
        </p:nvSpPr>
        <p:spPr>
          <a:xfrm flipH="1">
            <a:off x="5184775" y="2277755"/>
            <a:ext cx="363220" cy="340995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flipH="1">
            <a:off x="5837565" y="2277745"/>
            <a:ext cx="361315" cy="340360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34"/>
          <p:cNvSpPr/>
          <p:nvPr>
            <p:custDataLst>
              <p:tags r:id="rId1"/>
            </p:custDataLst>
          </p:nvPr>
        </p:nvSpPr>
        <p:spPr>
          <a:xfrm>
            <a:off x="718193" y="1950731"/>
            <a:ext cx="1969771" cy="54673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>
                <a:solidFill>
                  <a:sysClr val="window" lastClr="FFFFFF"/>
                </a:solidFill>
                <a:latin typeface="Calibri"/>
              </a:rPr>
              <a:t>处理规则：</a:t>
            </a:r>
          </a:p>
        </p:txBody>
      </p:sp>
      <p:sp>
        <p:nvSpPr>
          <p:cNvPr id="24" name="34"/>
          <p:cNvSpPr/>
          <p:nvPr>
            <p:custDataLst>
              <p:tags r:id="rId2"/>
            </p:custDataLst>
          </p:nvPr>
        </p:nvSpPr>
        <p:spPr>
          <a:xfrm>
            <a:off x="718193" y="3775087"/>
            <a:ext cx="1969771" cy="54673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>
                <a:solidFill>
                  <a:sysClr val="window" lastClr="FFFFFF"/>
                </a:solidFill>
                <a:latin typeface="Calibri"/>
              </a:rPr>
              <a:t>处理结果：</a:t>
            </a:r>
          </a:p>
        </p:txBody>
      </p:sp>
      <p:sp>
        <p:nvSpPr>
          <p:cNvPr id="31" name="矩形 30"/>
          <p:cNvSpPr/>
          <p:nvPr/>
        </p:nvSpPr>
        <p:spPr>
          <a:xfrm flipH="1">
            <a:off x="5843914" y="2658753"/>
            <a:ext cx="354965" cy="161291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 flipH="1">
            <a:off x="5193665" y="2658753"/>
            <a:ext cx="345440" cy="161291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 flipH="1">
            <a:off x="5131443" y="2209173"/>
            <a:ext cx="466091" cy="694691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18193" y="2569847"/>
            <a:ext cx="196977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37" indent="-285737">
              <a:buFont typeface="Wingdings" panose="05000000000000000000" charset="0"/>
              <a:buChar char=""/>
            </a:pPr>
            <a:r>
              <a:rPr lang="zh-CN" altLang="en-US" sz="1400" dirty="0">
                <a:sym typeface="+mn-ea"/>
              </a:rPr>
              <a:t>按照位置、尺寸信息排序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18193" y="3093087"/>
            <a:ext cx="196977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37" indent="-285737">
              <a:buFont typeface="Wingdings" panose="05000000000000000000" charset="0"/>
              <a:buChar char=""/>
            </a:pPr>
            <a:r>
              <a:rPr lang="zh-CN" altLang="en-US" sz="1400" dirty="0">
                <a:sym typeface="+mn-ea"/>
              </a:rPr>
              <a:t>处理图层之间的父子关系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18193" y="4321820"/>
            <a:ext cx="1969771" cy="6590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37" indent="-285737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zh-CN" altLang="en-US" sz="1400"/>
              <a:t>排序合理</a:t>
            </a:r>
          </a:p>
          <a:p>
            <a:pPr marL="285737" indent="-285737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zh-CN" altLang="en-US" sz="1400"/>
              <a:t>层级结构清晰</a:t>
            </a:r>
          </a:p>
        </p:txBody>
      </p:sp>
      <p:sp>
        <p:nvSpPr>
          <p:cNvPr id="6" name="椭圆 5"/>
          <p:cNvSpPr/>
          <p:nvPr/>
        </p:nvSpPr>
        <p:spPr>
          <a:xfrm>
            <a:off x="4215765" y="4679961"/>
            <a:ext cx="132080" cy="13017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9" name="椭圆 38"/>
          <p:cNvSpPr/>
          <p:nvPr/>
        </p:nvSpPr>
        <p:spPr>
          <a:xfrm>
            <a:off x="4215765" y="4885701"/>
            <a:ext cx="132080" cy="13017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0" name="椭圆 39"/>
          <p:cNvSpPr/>
          <p:nvPr/>
        </p:nvSpPr>
        <p:spPr>
          <a:xfrm>
            <a:off x="4215765" y="5092711"/>
            <a:ext cx="132080" cy="13017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1" name="椭圆 40"/>
          <p:cNvSpPr/>
          <p:nvPr/>
        </p:nvSpPr>
        <p:spPr>
          <a:xfrm>
            <a:off x="4215765" y="5299721"/>
            <a:ext cx="132080" cy="13017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2" name="椭圆 41"/>
          <p:cNvSpPr/>
          <p:nvPr/>
        </p:nvSpPr>
        <p:spPr>
          <a:xfrm>
            <a:off x="4215765" y="5506731"/>
            <a:ext cx="132080" cy="13017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3" name="椭圆 42"/>
          <p:cNvSpPr/>
          <p:nvPr/>
        </p:nvSpPr>
        <p:spPr>
          <a:xfrm>
            <a:off x="4215765" y="3253751"/>
            <a:ext cx="132080" cy="13017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4" name="椭圆 43"/>
          <p:cNvSpPr/>
          <p:nvPr/>
        </p:nvSpPr>
        <p:spPr>
          <a:xfrm>
            <a:off x="4215765" y="3451236"/>
            <a:ext cx="132080" cy="13017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45" name="椭圆 44"/>
          <p:cNvSpPr/>
          <p:nvPr/>
        </p:nvSpPr>
        <p:spPr>
          <a:xfrm>
            <a:off x="4215765" y="3648721"/>
            <a:ext cx="132080" cy="13017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46" name="椭圆 45"/>
          <p:cNvSpPr/>
          <p:nvPr/>
        </p:nvSpPr>
        <p:spPr>
          <a:xfrm>
            <a:off x="4201160" y="4043680"/>
            <a:ext cx="162000" cy="162000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800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47" name="椭圆 46"/>
          <p:cNvSpPr/>
          <p:nvPr/>
        </p:nvSpPr>
        <p:spPr>
          <a:xfrm>
            <a:off x="4215765" y="4267211"/>
            <a:ext cx="132080" cy="13017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48" name="矩形 47"/>
          <p:cNvSpPr/>
          <p:nvPr/>
        </p:nvSpPr>
        <p:spPr>
          <a:xfrm flipH="1">
            <a:off x="7820035" y="2277755"/>
            <a:ext cx="386715" cy="340995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 flipH="1">
            <a:off x="7806063" y="2658754"/>
            <a:ext cx="425451" cy="161925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 flipH="1">
            <a:off x="7759076" y="2209173"/>
            <a:ext cx="504825" cy="694691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 flipH="1">
            <a:off x="7174231" y="2277755"/>
            <a:ext cx="363220" cy="340995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 flipH="1">
            <a:off x="7183120" y="2658753"/>
            <a:ext cx="345440" cy="161291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 flipH="1">
            <a:off x="7120897" y="2209173"/>
            <a:ext cx="466091" cy="694691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 flipH="1">
            <a:off x="6511927" y="2277755"/>
            <a:ext cx="363220" cy="340995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 flipH="1">
            <a:off x="6520815" y="2658753"/>
            <a:ext cx="345440" cy="161291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 flipH="1">
            <a:off x="6458593" y="2209173"/>
            <a:ext cx="466091" cy="694691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 flipH="1">
            <a:off x="5790573" y="2209173"/>
            <a:ext cx="466091" cy="694691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5300345" y="2009787"/>
            <a:ext cx="132080" cy="13017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6" name="椭圆 65"/>
          <p:cNvSpPr/>
          <p:nvPr/>
        </p:nvSpPr>
        <p:spPr>
          <a:xfrm>
            <a:off x="5957571" y="2009787"/>
            <a:ext cx="132080" cy="13017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7" name="椭圆 66"/>
          <p:cNvSpPr/>
          <p:nvPr/>
        </p:nvSpPr>
        <p:spPr>
          <a:xfrm>
            <a:off x="6614795" y="2009787"/>
            <a:ext cx="132080" cy="13017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8" name="椭圆 67"/>
          <p:cNvSpPr/>
          <p:nvPr/>
        </p:nvSpPr>
        <p:spPr>
          <a:xfrm>
            <a:off x="7289800" y="2009787"/>
            <a:ext cx="132080" cy="13017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9" name="椭圆 68"/>
          <p:cNvSpPr/>
          <p:nvPr/>
        </p:nvSpPr>
        <p:spPr>
          <a:xfrm>
            <a:off x="7929245" y="2009787"/>
            <a:ext cx="132080" cy="13017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70" name="椭圆 69"/>
          <p:cNvSpPr/>
          <p:nvPr/>
        </p:nvSpPr>
        <p:spPr>
          <a:xfrm>
            <a:off x="5419725" y="2315856"/>
            <a:ext cx="132080" cy="13017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71" name="椭圆 70"/>
          <p:cNvSpPr/>
          <p:nvPr/>
        </p:nvSpPr>
        <p:spPr>
          <a:xfrm>
            <a:off x="6076951" y="2308871"/>
            <a:ext cx="132080" cy="13017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72" name="椭圆 71"/>
          <p:cNvSpPr/>
          <p:nvPr/>
        </p:nvSpPr>
        <p:spPr>
          <a:xfrm>
            <a:off x="6755765" y="2277756"/>
            <a:ext cx="132080" cy="13017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73" name="椭圆 72"/>
          <p:cNvSpPr/>
          <p:nvPr/>
        </p:nvSpPr>
        <p:spPr>
          <a:xfrm>
            <a:off x="7396480" y="2277756"/>
            <a:ext cx="132080" cy="13017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74" name="椭圆 73"/>
          <p:cNvSpPr/>
          <p:nvPr/>
        </p:nvSpPr>
        <p:spPr>
          <a:xfrm>
            <a:off x="8044815" y="2277111"/>
            <a:ext cx="162000" cy="162000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800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96F19EE-4B88-3DF6-3D74-1DA7D6D2ED98}"/>
              </a:ext>
            </a:extLst>
          </p:cNvPr>
          <p:cNvSpPr txBox="1">
            <a:spLocks/>
          </p:cNvSpPr>
          <p:nvPr/>
        </p:nvSpPr>
        <p:spPr>
          <a:xfrm>
            <a:off x="1115622" y="342890"/>
            <a:ext cx="5167487" cy="3984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000" dirty="0"/>
              <a:t>重排重组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16E147-4AF4-4807-1639-98266814FB7A}"/>
              </a:ext>
            </a:extLst>
          </p:cNvPr>
          <p:cNvSpPr txBox="1"/>
          <p:nvPr/>
        </p:nvSpPr>
        <p:spPr>
          <a:xfrm>
            <a:off x="6450234" y="61413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56" y="1511935"/>
            <a:ext cx="1440815" cy="4175760"/>
          </a:xfrm>
          <a:prstGeom prst="rect">
            <a:avLst/>
          </a:prstGeom>
          <a:ln w="12700" cmpd="sng">
            <a:solidFill>
              <a:schemeClr val="bg1">
                <a:lumMod val="50000"/>
              </a:schemeClr>
            </a:solidFill>
            <a:prstDash val="solid"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746" y="1511935"/>
            <a:ext cx="1784985" cy="4175760"/>
          </a:xfrm>
          <a:prstGeom prst="rect">
            <a:avLst/>
          </a:prstGeom>
          <a:ln w="12700" cmpd="sng">
            <a:solidFill>
              <a:schemeClr val="bg1">
                <a:lumMod val="50000"/>
              </a:schemeClr>
            </a:solidFill>
            <a:prstDash val="solid"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6903" y="1511935"/>
            <a:ext cx="1573531" cy="4168140"/>
          </a:xfrm>
          <a:prstGeom prst="rect">
            <a:avLst/>
          </a:prstGeom>
          <a:ln w="12700" cmpd="sng">
            <a:solidFill>
              <a:schemeClr val="bg1">
                <a:lumMod val="50000"/>
              </a:schemeClr>
            </a:solidFill>
            <a:prstDash val="solid"/>
          </a:ln>
        </p:spPr>
      </p:pic>
      <p:sp>
        <p:nvSpPr>
          <p:cNvPr id="27" name="椭圆 26"/>
          <p:cNvSpPr/>
          <p:nvPr/>
        </p:nvSpPr>
        <p:spPr>
          <a:xfrm>
            <a:off x="4861560" y="1828811"/>
            <a:ext cx="132080" cy="13017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9" name="椭圆 38"/>
          <p:cNvSpPr/>
          <p:nvPr/>
        </p:nvSpPr>
        <p:spPr>
          <a:xfrm>
            <a:off x="4861560" y="2037091"/>
            <a:ext cx="132080" cy="13017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0" name="椭圆 39"/>
          <p:cNvSpPr/>
          <p:nvPr/>
        </p:nvSpPr>
        <p:spPr>
          <a:xfrm>
            <a:off x="4861560" y="2303791"/>
            <a:ext cx="132080" cy="13017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1" name="椭圆 40"/>
          <p:cNvSpPr/>
          <p:nvPr/>
        </p:nvSpPr>
        <p:spPr>
          <a:xfrm>
            <a:off x="4861560" y="2571761"/>
            <a:ext cx="132080" cy="13017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2" name="椭圆 41"/>
          <p:cNvSpPr/>
          <p:nvPr/>
        </p:nvSpPr>
        <p:spPr>
          <a:xfrm>
            <a:off x="4861560" y="2851796"/>
            <a:ext cx="132080" cy="13017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3" name="椭圆 42"/>
          <p:cNvSpPr/>
          <p:nvPr/>
        </p:nvSpPr>
        <p:spPr>
          <a:xfrm>
            <a:off x="4861560" y="3131831"/>
            <a:ext cx="132080" cy="13017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4" name="椭圆 43"/>
          <p:cNvSpPr/>
          <p:nvPr/>
        </p:nvSpPr>
        <p:spPr>
          <a:xfrm>
            <a:off x="4861560" y="3411867"/>
            <a:ext cx="132080" cy="13017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45" name="椭圆 44"/>
          <p:cNvSpPr/>
          <p:nvPr/>
        </p:nvSpPr>
        <p:spPr>
          <a:xfrm>
            <a:off x="4861560" y="3666501"/>
            <a:ext cx="132080" cy="13017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46" name="椭圆 45"/>
          <p:cNvSpPr/>
          <p:nvPr/>
        </p:nvSpPr>
        <p:spPr>
          <a:xfrm>
            <a:off x="4861560" y="4175760"/>
            <a:ext cx="162000" cy="162000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800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47" name="椭圆 46"/>
          <p:cNvSpPr/>
          <p:nvPr/>
        </p:nvSpPr>
        <p:spPr>
          <a:xfrm>
            <a:off x="4861560" y="3921136"/>
            <a:ext cx="132080" cy="13017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38" name="矩形 37"/>
          <p:cNvSpPr/>
          <p:nvPr/>
        </p:nvSpPr>
        <p:spPr>
          <a:xfrm flipH="1">
            <a:off x="7057399" y="1715146"/>
            <a:ext cx="788035" cy="758825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 flipH="1">
            <a:off x="7057399" y="2517786"/>
            <a:ext cx="788035" cy="758825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 flipH="1">
            <a:off x="7057399" y="3319791"/>
            <a:ext cx="788035" cy="758825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 flipH="1">
            <a:off x="7057399" y="4121796"/>
            <a:ext cx="788035" cy="758825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7057399" y="4921262"/>
            <a:ext cx="788035" cy="758825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右箭头 52"/>
          <p:cNvSpPr/>
          <p:nvPr/>
        </p:nvSpPr>
        <p:spPr>
          <a:xfrm>
            <a:off x="2424442" y="3312169"/>
            <a:ext cx="1139825" cy="229871"/>
          </a:xfrm>
          <a:prstGeom prst="rightArrow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右箭头 53"/>
          <p:cNvSpPr/>
          <p:nvPr/>
        </p:nvSpPr>
        <p:spPr>
          <a:xfrm>
            <a:off x="5604521" y="3312169"/>
            <a:ext cx="1207135" cy="229871"/>
          </a:xfrm>
          <a:prstGeom prst="rightArrow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2752098" y="3043566"/>
            <a:ext cx="54373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400">
                <a:sym typeface="+mn-ea"/>
              </a:rPr>
              <a:t>排序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5551172" y="2981970"/>
            <a:ext cx="1261884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400">
                <a:sym typeface="+mn-ea"/>
              </a:rPr>
              <a:t>图层包含关系</a:t>
            </a:r>
            <a:endParaRPr lang="zh-CN" altLang="en-US" sz="14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37B1A7C-8E5F-DE42-2865-E721991658CB}"/>
              </a:ext>
            </a:extLst>
          </p:cNvPr>
          <p:cNvSpPr txBox="1">
            <a:spLocks/>
          </p:cNvSpPr>
          <p:nvPr/>
        </p:nvSpPr>
        <p:spPr>
          <a:xfrm>
            <a:off x="1115622" y="342890"/>
            <a:ext cx="5167487" cy="3984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000" dirty="0"/>
              <a:t>重排重组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0DD864-64FC-3278-5479-F3EC34FED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785" y="5747983"/>
            <a:ext cx="3548215" cy="10841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E0DFEB1-B429-24ED-EC0D-16D9D8329235}"/>
              </a:ext>
            </a:extLst>
          </p:cNvPr>
          <p:cNvSpPr txBox="1"/>
          <p:nvPr/>
        </p:nvSpPr>
        <p:spPr>
          <a:xfrm>
            <a:off x="2793158" y="3666490"/>
            <a:ext cx="4154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去</a:t>
            </a:r>
            <a:endParaRPr kumimoji="1" lang="en-US" altLang="zh-CN" dirty="0"/>
          </a:p>
          <a:p>
            <a:r>
              <a:rPr kumimoji="1" lang="zh-CN" altLang="en-US" dirty="0"/>
              <a:t>除</a:t>
            </a:r>
            <a:endParaRPr kumimoji="1" lang="en-US" altLang="zh-CN" dirty="0"/>
          </a:p>
          <a:p>
            <a:r>
              <a:rPr kumimoji="1" lang="zh-CN" altLang="en-US" dirty="0"/>
              <a:t>已</a:t>
            </a:r>
            <a:endParaRPr kumimoji="1" lang="en-US" altLang="zh-CN" dirty="0"/>
          </a:p>
          <a:p>
            <a:r>
              <a:rPr kumimoji="1" lang="zh-CN" altLang="en-US" dirty="0"/>
              <a:t>有</a:t>
            </a:r>
            <a:endParaRPr kumimoji="1" lang="en-US" altLang="zh-CN" dirty="0"/>
          </a:p>
          <a:p>
            <a:r>
              <a:rPr kumimoji="1" lang="zh-CN" altLang="en-US" dirty="0"/>
              <a:t>分</a:t>
            </a:r>
            <a:endParaRPr kumimoji="1" lang="en-US" altLang="zh-CN" dirty="0"/>
          </a:p>
          <a:p>
            <a:r>
              <a:rPr kumimoji="1" lang="zh-CN" altLang="en-US" dirty="0"/>
              <a:t>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1958CBC-A491-91D1-F80B-5BB72C994D79}"/>
              </a:ext>
            </a:extLst>
          </p:cNvPr>
          <p:cNvSpPr txBox="1"/>
          <p:nvPr/>
        </p:nvSpPr>
        <p:spPr>
          <a:xfrm>
            <a:off x="5999058" y="3782201"/>
            <a:ext cx="4154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重</a:t>
            </a:r>
            <a:endParaRPr lang="en-US" altLang="zh-CN" dirty="0"/>
          </a:p>
          <a:p>
            <a:r>
              <a:rPr lang="zh-CN" altLang="en-US" dirty="0"/>
              <a:t>新</a:t>
            </a:r>
            <a:endParaRPr lang="en-US" altLang="zh-CN" dirty="0"/>
          </a:p>
          <a:p>
            <a:r>
              <a:rPr lang="zh-CN" altLang="en-US" dirty="0"/>
              <a:t>分</a:t>
            </a:r>
            <a:endParaRPr lang="en-US" altLang="zh-CN" dirty="0"/>
          </a:p>
          <a:p>
            <a:r>
              <a:rPr lang="zh-CN" altLang="en-US" dirty="0"/>
              <a:t>组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E6567EE-B1CE-55DD-3CE0-21D605EC4C9B}"/>
              </a:ext>
            </a:extLst>
          </p:cNvPr>
          <p:cNvSpPr txBox="1"/>
          <p:nvPr/>
        </p:nvSpPr>
        <p:spPr>
          <a:xfrm>
            <a:off x="8630920" y="2433955"/>
            <a:ext cx="4154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处</a:t>
            </a:r>
            <a:endParaRPr lang="en-US" altLang="zh-CN" dirty="0"/>
          </a:p>
          <a:p>
            <a:r>
              <a:rPr lang="zh-CN" altLang="en-US" dirty="0"/>
              <a:t>理</a:t>
            </a:r>
            <a:endParaRPr lang="en-US" altLang="zh-CN" dirty="0"/>
          </a:p>
          <a:p>
            <a:r>
              <a:rPr lang="zh-CN" altLang="en-US" dirty="0"/>
              <a:t>图</a:t>
            </a:r>
            <a:endParaRPr lang="en-US" altLang="zh-CN" dirty="0"/>
          </a:p>
          <a:p>
            <a:r>
              <a:rPr lang="zh-CN" altLang="en-US" dirty="0"/>
              <a:t>层</a:t>
            </a:r>
            <a:endParaRPr lang="en-US" altLang="zh-CN" dirty="0"/>
          </a:p>
          <a:p>
            <a:r>
              <a:rPr lang="zh-CN" altLang="en-US" dirty="0"/>
              <a:t>之</a:t>
            </a:r>
            <a:endParaRPr lang="en-US" altLang="zh-CN" dirty="0"/>
          </a:p>
          <a:p>
            <a:r>
              <a:rPr lang="zh-CN" altLang="en-US" dirty="0"/>
              <a:t>间</a:t>
            </a:r>
            <a:endParaRPr lang="en-US" altLang="zh-CN" dirty="0"/>
          </a:p>
          <a:p>
            <a:r>
              <a:rPr lang="zh-CN" altLang="en-US" dirty="0"/>
              <a:t>父</a:t>
            </a:r>
            <a:endParaRPr lang="en-US" altLang="zh-CN" dirty="0"/>
          </a:p>
          <a:p>
            <a:r>
              <a:rPr lang="zh-CN" altLang="en-US" dirty="0"/>
              <a:t>子</a:t>
            </a:r>
            <a:endParaRPr lang="en-US" altLang="zh-CN" dirty="0"/>
          </a:p>
          <a:p>
            <a:r>
              <a:rPr lang="zh-CN" altLang="en-US" dirty="0"/>
              <a:t>关</a:t>
            </a:r>
            <a:endParaRPr lang="en-US" altLang="zh-CN" dirty="0"/>
          </a:p>
          <a:p>
            <a:r>
              <a:rPr lang="zh-CN" altLang="en-US" dirty="0"/>
              <a:t>系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496" y="1777975"/>
            <a:ext cx="3203575" cy="41713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矩形 6"/>
          <p:cNvSpPr/>
          <p:nvPr/>
        </p:nvSpPr>
        <p:spPr>
          <a:xfrm>
            <a:off x="6011553" y="1847191"/>
            <a:ext cx="720091" cy="1441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011556" y="2167864"/>
            <a:ext cx="1120775" cy="102871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011555" y="2028164"/>
            <a:ext cx="1204595" cy="102871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011556" y="2307564"/>
            <a:ext cx="245745" cy="102871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917825" y="1847191"/>
            <a:ext cx="193675" cy="1441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275716" y="2307564"/>
            <a:ext cx="245745" cy="102871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012187" y="2447264"/>
            <a:ext cx="262891" cy="102871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303654" y="2449169"/>
            <a:ext cx="217805" cy="102871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550034" y="2447264"/>
            <a:ext cx="217805" cy="102871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153029" y="2028164"/>
            <a:ext cx="193675" cy="10287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357871" y="2028164"/>
            <a:ext cx="76200" cy="10287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111491" y="2167864"/>
            <a:ext cx="322580" cy="10287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 flipH="1">
            <a:off x="6004570" y="2677136"/>
            <a:ext cx="2132965" cy="144145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6014087" y="3227682"/>
            <a:ext cx="769620" cy="144145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flipH="1">
            <a:off x="8088631" y="4490695"/>
            <a:ext cx="345440" cy="311151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flipH="1">
            <a:off x="6004560" y="4347515"/>
            <a:ext cx="2057400" cy="706755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flipH="1">
            <a:off x="6004571" y="3693136"/>
            <a:ext cx="1242695" cy="103505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 flipH="1">
            <a:off x="6004571" y="3825476"/>
            <a:ext cx="1242695" cy="103505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 flipH="1">
            <a:off x="6004571" y="3957342"/>
            <a:ext cx="1242695" cy="103505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 flipH="1">
            <a:off x="5277495" y="5144110"/>
            <a:ext cx="3190875" cy="791845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890147" y="2821281"/>
            <a:ext cx="287655" cy="28765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" name="椭圆 27"/>
          <p:cNvSpPr/>
          <p:nvPr/>
        </p:nvSpPr>
        <p:spPr>
          <a:xfrm>
            <a:off x="4890147" y="3682976"/>
            <a:ext cx="287655" cy="28765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9" name="椭圆 28"/>
          <p:cNvSpPr/>
          <p:nvPr/>
        </p:nvSpPr>
        <p:spPr>
          <a:xfrm>
            <a:off x="4897131" y="4498316"/>
            <a:ext cx="287655" cy="28765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0" name="椭圆 29"/>
          <p:cNvSpPr/>
          <p:nvPr/>
        </p:nvSpPr>
        <p:spPr>
          <a:xfrm>
            <a:off x="4897131" y="5313656"/>
            <a:ext cx="287655" cy="28765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n w="12700" cmpd="sng">
                  <a:noFill/>
                  <a:prstDash val="solid"/>
                </a:ln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6D0886C-98F9-1C27-A875-CFD2A60AE036}"/>
              </a:ext>
            </a:extLst>
          </p:cNvPr>
          <p:cNvSpPr txBox="1">
            <a:spLocks/>
          </p:cNvSpPr>
          <p:nvPr/>
        </p:nvSpPr>
        <p:spPr>
          <a:xfrm>
            <a:off x="1115622" y="342890"/>
            <a:ext cx="5167487" cy="3984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000" dirty="0"/>
              <a:t>特征分组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E7393A-0338-10DD-8E61-B581E6B79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375" y="1652736"/>
            <a:ext cx="3111500" cy="480060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94E8A4EF-1064-B23E-5B43-AF924FE7BC06}"/>
              </a:ext>
            </a:extLst>
          </p:cNvPr>
          <p:cNvSpPr txBox="1"/>
          <p:nvPr/>
        </p:nvSpPr>
        <p:spPr>
          <a:xfrm>
            <a:off x="1093919" y="1179058"/>
            <a:ext cx="4576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特征分组的主要流程如下：</a:t>
            </a:r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501446-4D8C-89E1-C8D5-3A4909DD1085}"/>
              </a:ext>
            </a:extLst>
          </p:cNvPr>
          <p:cNvSpPr txBox="1"/>
          <p:nvPr/>
        </p:nvSpPr>
        <p:spPr>
          <a:xfrm>
            <a:off x="2232557" y="361207"/>
            <a:ext cx="4466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en-US" dirty="0"/>
              <a:t>特征分组是</a:t>
            </a:r>
            <a:r>
              <a:rPr lang="en" altLang="zh-CN" dirty="0"/>
              <a:t>Picasso</a:t>
            </a:r>
            <a:r>
              <a:rPr lang="zh-CN" altLang="en-US" dirty="0"/>
              <a:t>解析过程的关键环节</a:t>
            </a:r>
            <a:endParaRPr lang="en-US" altLang="zh-CN" dirty="0">
              <a:latin typeface="+mn-lt"/>
              <a:ea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B621E4D-B732-6053-8536-22C597DC9BF6}"/>
              </a:ext>
            </a:extLst>
          </p:cNvPr>
          <p:cNvSpPr txBox="1"/>
          <p:nvPr/>
        </p:nvSpPr>
        <p:spPr>
          <a:xfrm>
            <a:off x="4109488" y="6100115"/>
            <a:ext cx="50345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优化图层的结构及组合方式，来提升代码可用度。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文本框 2"/>
          <p:cNvSpPr txBox="1"/>
          <p:nvPr/>
        </p:nvSpPr>
        <p:spPr>
          <a:xfrm>
            <a:off x="1143002" y="1239203"/>
            <a:ext cx="666750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dirty="0">
                <a:latin typeface="Arial" panose="020B0604020202090204" pitchFamily="34" charset="0"/>
                <a:ea typeface="宋体" pitchFamily="2" charset="-122"/>
              </a:rPr>
              <a:t>在不同场景下经过特征分组处理后的解析效果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867" y="1759585"/>
            <a:ext cx="2035811" cy="291084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19" y="2992129"/>
            <a:ext cx="3170555" cy="21799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671" y="1759595"/>
            <a:ext cx="2603500" cy="38817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811" y="1759596"/>
            <a:ext cx="3169920" cy="12325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253F20A-255B-F210-0695-D8963A3BFFD7}"/>
              </a:ext>
            </a:extLst>
          </p:cNvPr>
          <p:cNvSpPr txBox="1">
            <a:spLocks/>
          </p:cNvSpPr>
          <p:nvPr/>
        </p:nvSpPr>
        <p:spPr>
          <a:xfrm>
            <a:off x="1115622" y="342890"/>
            <a:ext cx="5167487" cy="3984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000" dirty="0"/>
              <a:t>特征分组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标题 1"/>
          <p:cNvSpPr>
            <a:spLocks noGrp="1"/>
          </p:cNvSpPr>
          <p:nvPr>
            <p:ph type="title"/>
          </p:nvPr>
        </p:nvSpPr>
        <p:spPr>
          <a:xfrm>
            <a:off x="628651" y="387358"/>
            <a:ext cx="7886700" cy="39846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zh-CN" altLang="en-US" b="1" dirty="0"/>
              <a:t>属性解析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96D475-14EF-1BBC-3DD8-E730225ED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7584"/>
            <a:ext cx="91440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18C61A-ED6E-AF84-0B4B-24BFD8C2CCB6}"/>
              </a:ext>
            </a:extLst>
          </p:cNvPr>
          <p:cNvSpPr txBox="1"/>
          <p:nvPr/>
        </p:nvSpPr>
        <p:spPr>
          <a:xfrm>
            <a:off x="3287307" y="5805271"/>
            <a:ext cx="5256584" cy="788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600" dirty="0">
                <a:latin typeface="+mn-lt"/>
                <a:ea typeface="+mn-ea"/>
              </a:rPr>
              <a:t>属性解析主要是将</a:t>
            </a:r>
            <a:r>
              <a:rPr lang="en" altLang="zh-CN" sz="1600" dirty="0">
                <a:latin typeface="+mn-lt"/>
                <a:ea typeface="+mn-ea"/>
              </a:rPr>
              <a:t>sketch</a:t>
            </a:r>
            <a:r>
              <a:rPr lang="zh-CN" altLang="en-US" sz="1600" dirty="0">
                <a:latin typeface="+mn-lt"/>
                <a:ea typeface="+mn-ea"/>
              </a:rPr>
              <a:t>源文件中的属性一一对应成</a:t>
            </a:r>
            <a:r>
              <a:rPr lang="en" altLang="zh-CN" sz="1600" dirty="0">
                <a:latin typeface="+mn-lt"/>
                <a:ea typeface="+mn-ea"/>
              </a:rPr>
              <a:t>CSS</a:t>
            </a:r>
            <a:r>
              <a:rPr lang="zh-CN" altLang="en-US" sz="1600" dirty="0">
                <a:latin typeface="+mn-lt"/>
                <a:ea typeface="+mn-ea"/>
              </a:rPr>
              <a:t>样式，这样就得到了细节的视觉效果。</a:t>
            </a:r>
            <a:endParaRPr lang="en-US" altLang="zh-CN" sz="16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514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标题 1"/>
          <p:cNvSpPr>
            <a:spLocks noGrp="1"/>
          </p:cNvSpPr>
          <p:nvPr>
            <p:ph type="title"/>
          </p:nvPr>
        </p:nvSpPr>
        <p:spPr>
          <a:xfrm>
            <a:off x="628651" y="387358"/>
            <a:ext cx="7886700" cy="39846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zh-CN" altLang="en-US" b="1" dirty="0"/>
              <a:t>布局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88C6C1-D04D-BB77-4360-2CAD7323B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961974"/>
            <a:ext cx="6696744" cy="58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0E60C4D-1943-B2F9-40A3-5F6A8B374A7B}"/>
              </a:ext>
            </a:extLst>
          </p:cNvPr>
          <p:cNvSpPr txBox="1"/>
          <p:nvPr/>
        </p:nvSpPr>
        <p:spPr>
          <a:xfrm>
            <a:off x="6084175" y="4653138"/>
            <a:ext cx="2598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解析工作全部完成</a:t>
            </a:r>
          </a:p>
        </p:txBody>
      </p:sp>
    </p:spTree>
    <p:extLst>
      <p:ext uri="{BB962C8B-B14F-4D97-AF65-F5344CB8AC3E}">
        <p14:creationId xmlns:p14="http://schemas.microsoft.com/office/powerpoint/2010/main" val="286010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标题 1"/>
          <p:cNvSpPr>
            <a:spLocks noGrp="1"/>
          </p:cNvSpPr>
          <p:nvPr>
            <p:ph type="title"/>
          </p:nvPr>
        </p:nvSpPr>
        <p:spPr>
          <a:xfrm>
            <a:off x="628651" y="2187586"/>
            <a:ext cx="7886700" cy="178911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pPr eaLnBrk="1" hangingPunct="1"/>
            <a:r>
              <a:rPr lang="zh-CN" kern="1200" dirty="0">
                <a:latin typeface="微软雅黑" pitchFamily="34" charset="-122"/>
                <a:ea typeface="微软雅黑" pitchFamily="34" charset="-122"/>
                <a:cs typeface="+mj-cs"/>
              </a:rPr>
              <a:t>只生成高质量的结构、样式信息，</a:t>
            </a:r>
            <a:br>
              <a:rPr lang="zh-CN" kern="1200" dirty="0">
                <a:latin typeface="微软雅黑" pitchFamily="34" charset="-122"/>
                <a:ea typeface="微软雅黑" pitchFamily="34" charset="-122"/>
                <a:cs typeface="+mj-cs"/>
              </a:rPr>
            </a:br>
            <a:br>
              <a:rPr lang="zh-CN" kern="1200" dirty="0">
                <a:latin typeface="微软雅黑" pitchFamily="34" charset="-122"/>
                <a:ea typeface="微软雅黑" pitchFamily="34" charset="-122"/>
                <a:cs typeface="+mj-cs"/>
              </a:rPr>
            </a:br>
            <a:r>
              <a:rPr lang="zh-CN" kern="1200" dirty="0">
                <a:latin typeface="微软雅黑" pitchFamily="34" charset="-122"/>
                <a:ea typeface="微软雅黑" pitchFamily="34" charset="-122"/>
                <a:cs typeface="+mj-cs"/>
              </a:rPr>
              <a:t>这就够了吗？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Entry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64098" y="2371270"/>
            <a:ext cx="2397125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None/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技术方案</a:t>
            </a:r>
          </a:p>
        </p:txBody>
      </p:sp>
      <p:sp>
        <p:nvSpPr>
          <p:cNvPr id="7" name="椭圆 6"/>
          <p:cNvSpPr/>
          <p:nvPr/>
        </p:nvSpPr>
        <p:spPr>
          <a:xfrm>
            <a:off x="4737027" y="2281159"/>
            <a:ext cx="457200" cy="457200"/>
          </a:xfrm>
          <a:prstGeom prst="ellipse">
            <a:avLst/>
          </a:prstGeom>
          <a:solidFill>
            <a:srgbClr val="175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Arial" panose="020B0604020202090204" pitchFamily="34" charset="0"/>
                <a:cs typeface="Arial" panose="020B0604020202090204" pitchFamily="34" charset="0"/>
              </a:rPr>
              <a:t>2</a:t>
            </a:r>
            <a:endParaRPr lang="zh-CN" altLang="en-US" b="1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37027" y="3005059"/>
            <a:ext cx="457200" cy="457200"/>
          </a:xfrm>
          <a:prstGeom prst="ellipse">
            <a:avLst/>
          </a:prstGeom>
          <a:solidFill>
            <a:srgbClr val="175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Arial" panose="020B0604020202090204" pitchFamily="34" charset="0"/>
                <a:cs typeface="Arial" panose="020B0604020202090204" pitchFamily="34" charset="0"/>
              </a:rPr>
              <a:t>3</a:t>
            </a:r>
            <a:endParaRPr lang="zh-CN" altLang="en-US" b="1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737027" y="3749596"/>
            <a:ext cx="457200" cy="457200"/>
          </a:xfrm>
          <a:prstGeom prst="ellipse">
            <a:avLst/>
          </a:prstGeom>
          <a:solidFill>
            <a:srgbClr val="175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Arial" panose="020B0604020202090204" pitchFamily="34" charset="0"/>
                <a:cs typeface="Arial" panose="020B0604020202090204" pitchFamily="34" charset="0"/>
              </a:rPr>
              <a:t>4</a:t>
            </a:r>
            <a:endParaRPr lang="zh-CN" altLang="en-US" b="1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737027" y="4471908"/>
            <a:ext cx="457200" cy="457200"/>
          </a:xfrm>
          <a:prstGeom prst="ellipse">
            <a:avLst/>
          </a:prstGeom>
          <a:solidFill>
            <a:srgbClr val="175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Arial" panose="020B0604020202090204" pitchFamily="34" charset="0"/>
                <a:cs typeface="Arial" panose="020B0604020202090204" pitchFamily="34" charset="0"/>
              </a:rPr>
              <a:t>5</a:t>
            </a:r>
            <a:endParaRPr lang="zh-CN" altLang="en-US" b="1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1" name="MH_Entry_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64088" y="3105169"/>
            <a:ext cx="2819400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None/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Pi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  <a:sym typeface="+mn-ea"/>
              </a:rPr>
              <a:t>casso 简要原理分析 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MH_Entry_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64099" y="3858757"/>
            <a:ext cx="2093913" cy="276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None/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  <a:sym typeface="+mn-ea"/>
              </a:rPr>
              <a:t>风火轮与lowcode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MH_Entry_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64099" y="4581069"/>
            <a:ext cx="2093913" cy="276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None/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  <a:sym typeface="+mn-ea"/>
              </a:rPr>
              <a:t>后续展望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MH_Entry_1">
            <a:extLst>
              <a:ext uri="{FF2B5EF4-FFF2-40B4-BE49-F238E27FC236}">
                <a16:creationId xmlns:a16="http://schemas.microsoft.com/office/drawing/2014/main" id="{E313FD14-DC41-7459-2A15-EB19DBCEF817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64098" y="1742691"/>
            <a:ext cx="2397125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None/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风火轮诞生记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D44B67C-8F19-FE6C-F6BC-8956790F0790}"/>
              </a:ext>
            </a:extLst>
          </p:cNvPr>
          <p:cNvSpPr/>
          <p:nvPr/>
        </p:nvSpPr>
        <p:spPr>
          <a:xfrm>
            <a:off x="4737027" y="1652579"/>
            <a:ext cx="457200" cy="457200"/>
          </a:xfrm>
          <a:prstGeom prst="ellipse">
            <a:avLst/>
          </a:prstGeom>
          <a:solidFill>
            <a:srgbClr val="175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Arial" panose="020B0604020202090204" pitchFamily="34" charset="0"/>
                <a:cs typeface="Arial" panose="020B0604020202090204" pitchFamily="34" charset="0"/>
              </a:rPr>
              <a:t>1</a:t>
            </a:r>
            <a:endParaRPr lang="zh-CN" altLang="en-US" b="1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标题 1"/>
          <p:cNvSpPr>
            <a:spLocks noGrp="1"/>
          </p:cNvSpPr>
          <p:nvPr>
            <p:ph type="title"/>
          </p:nvPr>
        </p:nvSpPr>
        <p:spPr>
          <a:xfrm>
            <a:off x="628651" y="2187586"/>
            <a:ext cx="7886700" cy="178911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pPr eaLnBrk="1" hangingPunct="1"/>
            <a:r>
              <a:rPr lang="zh-CN" kern="1200" dirty="0">
                <a:latin typeface="微软雅黑" pitchFamily="34" charset="-122"/>
                <a:ea typeface="微软雅黑" pitchFamily="34" charset="-122"/>
                <a:cs typeface="+mj-cs"/>
              </a:rPr>
              <a:t>风火轮平台：设计研发UI平台，输出样式、</a:t>
            </a:r>
            <a:br>
              <a:rPr lang="zh-CN" kern="1200" dirty="0">
                <a:latin typeface="微软雅黑" pitchFamily="34" charset="-122"/>
                <a:ea typeface="微软雅黑" pitchFamily="34" charset="-122"/>
                <a:cs typeface="+mj-cs"/>
              </a:rPr>
            </a:br>
            <a:br>
              <a:rPr lang="zh-CN" kern="1200" dirty="0">
                <a:latin typeface="微软雅黑" pitchFamily="34" charset="-122"/>
                <a:ea typeface="微软雅黑" pitchFamily="34" charset="-122"/>
                <a:cs typeface="+mj-cs"/>
              </a:rPr>
            </a:br>
            <a:r>
              <a:rPr lang="zh-CN" kern="1200" dirty="0">
                <a:latin typeface="微软雅黑" pitchFamily="34" charset="-122"/>
                <a:ea typeface="微软雅黑" pitchFamily="34" charset="-122"/>
                <a:cs typeface="+mj-cs"/>
              </a:rPr>
              <a:t>结构信息，</a:t>
            </a:r>
            <a:r>
              <a:rPr lang="zh-CN" kern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缺少逻辑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 hasCustomPrompt="1"/>
          </p:nvPr>
        </p:nvSpPr>
        <p:spPr>
          <a:xfrm>
            <a:off x="3460762" y="2943234"/>
            <a:ext cx="4949825" cy="15335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>
              <a:defRPr/>
            </a:pPr>
            <a:r>
              <a:rPr lang="zh-CN" altLang="en-US" dirty="0"/>
              <a:t>风火轮与lowcode</a:t>
            </a:r>
          </a:p>
        </p:txBody>
      </p:sp>
      <p:sp>
        <p:nvSpPr>
          <p:cNvPr id="57346" name="文本占位符 2"/>
          <p:cNvSpPr>
            <a:spLocks noGrp="1"/>
          </p:cNvSpPr>
          <p:nvPr>
            <p:ph type="body" idx="10" hasCustomPrompt="1"/>
          </p:nvPr>
        </p:nvSpPr>
        <p:spPr>
          <a:xfrm>
            <a:off x="966794" y="801694"/>
            <a:ext cx="3381375" cy="1055687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eaLnBrk="1" hangingPunct="1"/>
            <a:r>
              <a:rPr lang="en-US" altLang="zh-CN" dirty="0">
                <a:cs typeface="+mn-cs"/>
              </a:rPr>
              <a:t>4</a:t>
            </a:r>
            <a:endParaRPr lang="en-US" altLang="zh-CN" kern="1200" dirty="0">
              <a:latin typeface="Arial" panose="020B0604020202090204" pitchFamily="34" charset="0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标题 1"/>
          <p:cNvSpPr>
            <a:spLocks noGrp="1"/>
          </p:cNvSpPr>
          <p:nvPr>
            <p:ph type="title"/>
          </p:nvPr>
        </p:nvSpPr>
        <p:spPr>
          <a:xfrm>
            <a:off x="628651" y="387358"/>
            <a:ext cx="7886700" cy="39846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pPr eaLnBrk="1" hangingPunct="1"/>
            <a:r>
              <a:rPr lang="zh-CN" kern="1200" dirty="0">
                <a:latin typeface="微软雅黑" pitchFamily="34" charset="-122"/>
                <a:ea typeface="微软雅黑" pitchFamily="34" charset="-122"/>
                <a:cs typeface="+mj-cs"/>
              </a:rPr>
              <a:t>风火轮lowcode目标</a:t>
            </a:r>
          </a:p>
        </p:txBody>
      </p:sp>
      <p:sp>
        <p:nvSpPr>
          <p:cNvPr id="61442" name="文本框 2"/>
          <p:cNvSpPr txBox="1"/>
          <p:nvPr/>
        </p:nvSpPr>
        <p:spPr>
          <a:xfrm>
            <a:off x="1106490" y="1236664"/>
            <a:ext cx="6667500" cy="38520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2000"/>
              <a:t>通过</a:t>
            </a:r>
            <a:r>
              <a:rPr lang="en-US" altLang="zh-CN" sz="2000"/>
              <a:t>l</a:t>
            </a:r>
            <a:r>
              <a:rPr lang="zh-CN" altLang="en-US" sz="2000"/>
              <a:t>owcode平台将</a:t>
            </a:r>
            <a:r>
              <a:rPr lang="zh-CN" altLang="en-US" sz="2000" b="1">
                <a:solidFill>
                  <a:srgbClr val="FF0000"/>
                </a:solidFill>
              </a:rPr>
              <a:t>逻辑代码</a:t>
            </a:r>
            <a:r>
              <a:rPr lang="zh-CN" altLang="en-US" sz="2000"/>
              <a:t>和风火轮</a:t>
            </a:r>
            <a:r>
              <a:rPr lang="zh-CN" altLang="en-US" sz="2000" b="1">
                <a:solidFill>
                  <a:srgbClr val="FF0000"/>
                </a:solidFill>
              </a:rPr>
              <a:t>自动生成UI</a:t>
            </a:r>
            <a:r>
              <a:rPr lang="zh-CN" altLang="en-US" sz="2000"/>
              <a:t>结合起来，产出完整的高质量终端代码</a:t>
            </a:r>
            <a:endParaRPr lang="zh-CN" altLang="en-US">
              <a:latin typeface="Arial" panose="020B0604020202090204" pitchFamily="34" charset="0"/>
              <a:ea typeface="宋体" pitchFamily="2" charset="-122"/>
            </a:endParaRPr>
          </a:p>
          <a:p>
            <a:endParaRPr lang="zh-CN" altLang="en-US">
              <a:latin typeface="Arial" panose="020B0604020202090204" pitchFamily="34" charset="0"/>
              <a:ea typeface="宋体" pitchFamily="2" charset="-122"/>
            </a:endParaRPr>
          </a:p>
          <a:p>
            <a:pPr algn="l">
              <a:lnSpc>
                <a:spcPct val="170000"/>
              </a:lnSpc>
            </a:pPr>
            <a:r>
              <a:rPr lang="zh-CN" altLang="en-US" sz="2000"/>
              <a:t>将传统lowcode组件的设计和使用由：</a:t>
            </a:r>
          </a:p>
          <a:p>
            <a:pPr algn="ctr">
              <a:lnSpc>
                <a:spcPct val="170000"/>
              </a:lnSpc>
            </a:pPr>
            <a:endParaRPr lang="zh-CN" altLang="en-US" sz="2800" b="1">
              <a:solidFill>
                <a:srgbClr val="FF0000"/>
              </a:solidFill>
            </a:endParaRPr>
          </a:p>
          <a:p>
            <a:pPr algn="ctr">
              <a:lnSpc>
                <a:spcPct val="170000"/>
              </a:lnSpc>
            </a:pPr>
            <a:endParaRPr lang="zh-CN" altLang="en-US" sz="2800" b="1">
              <a:solidFill>
                <a:srgbClr val="FF0000"/>
              </a:solidFill>
            </a:endParaRPr>
          </a:p>
          <a:p>
            <a:pPr algn="ctr">
              <a:lnSpc>
                <a:spcPct val="170000"/>
              </a:lnSpc>
            </a:pPr>
            <a:r>
              <a:rPr lang="zh-CN" altLang="en-US" sz="2000"/>
              <a:t>是否可行？</a:t>
            </a:r>
          </a:p>
        </p:txBody>
      </p:sp>
      <p:sp>
        <p:nvSpPr>
          <p:cNvPr id="6" name="34"/>
          <p:cNvSpPr/>
          <p:nvPr>
            <p:custDataLst>
              <p:tags r:id="rId1"/>
            </p:custDataLst>
          </p:nvPr>
        </p:nvSpPr>
        <p:spPr>
          <a:xfrm>
            <a:off x="2372370" y="3534421"/>
            <a:ext cx="4398645" cy="56705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noFill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>
                <a:solidFill>
                  <a:schemeClr val="bg1"/>
                </a:solidFill>
                <a:sym typeface="+mn-ea"/>
              </a:rPr>
              <a:t>开发驱动 —</a:t>
            </a:r>
            <a:r>
              <a:rPr lang="en-US" altLang="zh-CN" sz="2800" b="1">
                <a:solidFill>
                  <a:schemeClr val="bg1"/>
                </a:solidFill>
                <a:sym typeface="+mn-ea"/>
              </a:rPr>
              <a:t>&gt;</a:t>
            </a:r>
            <a:r>
              <a:rPr lang="zh-CN" altLang="en-US" sz="2800" b="1">
                <a:sym typeface="+mn-ea"/>
              </a:rPr>
              <a:t> 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UI驱动</a:t>
            </a:r>
            <a:endParaRPr lang="zh-CN" altLang="en-US" sz="2800" b="1" kern="0">
              <a:solidFill>
                <a:sysClr val="window" lastClr="FFFFFF"/>
              </a:solidFill>
              <a:latin typeface="Calibri"/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标题 1"/>
          <p:cNvSpPr>
            <a:spLocks noGrp="1"/>
          </p:cNvSpPr>
          <p:nvPr>
            <p:ph type="title"/>
          </p:nvPr>
        </p:nvSpPr>
        <p:spPr>
          <a:xfrm>
            <a:off x="628651" y="387358"/>
            <a:ext cx="7886700" cy="39846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pPr eaLnBrk="1" hangingPunct="1"/>
            <a:r>
              <a:rPr lang="zh-CN" kern="1200" dirty="0">
                <a:latin typeface="微软雅黑" pitchFamily="34" charset="-122"/>
                <a:ea typeface="微软雅黑" pitchFamily="34" charset="-122"/>
                <a:cs typeface="+mj-cs"/>
              </a:rPr>
              <a:t>风火轮插件组件库</a:t>
            </a:r>
          </a:p>
        </p:txBody>
      </p:sp>
      <p:sp>
        <p:nvSpPr>
          <p:cNvPr id="63490" name="文本框 2"/>
          <p:cNvSpPr txBox="1"/>
          <p:nvPr/>
        </p:nvSpPr>
        <p:spPr>
          <a:xfrm>
            <a:off x="1268415" y="1290320"/>
            <a:ext cx="6667500" cy="9233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>
                <a:latin typeface="Arial" panose="020B0604020202090204" pitchFamily="34" charset="0"/>
                <a:ea typeface="宋体" pitchFamily="2" charset="-122"/>
              </a:rPr>
              <a:t>风火轮插件提供</a:t>
            </a:r>
            <a:r>
              <a:rPr lang="zh-CN" altLang="en-US" b="1">
                <a:solidFill>
                  <a:srgbClr val="FF0000"/>
                </a:solidFill>
                <a:latin typeface="Arial" panose="020B0604020202090204" pitchFamily="34" charset="0"/>
                <a:ea typeface="宋体" pitchFamily="2" charset="-122"/>
              </a:rPr>
              <a:t>UI组件共享</a:t>
            </a:r>
            <a:r>
              <a:rPr lang="zh-CN" altLang="en-US">
                <a:latin typeface="Arial" panose="020B0604020202090204" pitchFamily="34" charset="0"/>
                <a:ea typeface="宋体" pitchFamily="2" charset="-122"/>
              </a:rPr>
              <a:t>功能，</a:t>
            </a:r>
            <a:r>
              <a:rPr lang="zh-CN" altLang="en-US">
                <a:sym typeface="+mn-ea"/>
              </a:rPr>
              <a:t>实现素材管理</a:t>
            </a:r>
          </a:p>
          <a:p>
            <a:endParaRPr lang="zh-CN" altLang="en-US" b="1">
              <a:solidFill>
                <a:srgbClr val="FF0000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  <a:p>
            <a:r>
              <a:rPr lang="zh-CN" altLang="en-US">
                <a:sym typeface="+mn-ea"/>
              </a:rPr>
              <a:t>让这一切更容易，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使UI驱动组件成为可能</a:t>
            </a:r>
            <a:endParaRPr lang="zh-CN" altLang="en-US">
              <a:latin typeface="Arial" panose="020B0604020202090204" pitchFamily="34" charset="0"/>
              <a:ea typeface="宋体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653" y="2527944"/>
            <a:ext cx="2071371" cy="347599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442" y="2527946"/>
            <a:ext cx="2069465" cy="34766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422" y="2527946"/>
            <a:ext cx="2080260" cy="34766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标题 1"/>
          <p:cNvSpPr>
            <a:spLocks noGrp="1"/>
          </p:cNvSpPr>
          <p:nvPr>
            <p:ph type="title"/>
          </p:nvPr>
        </p:nvSpPr>
        <p:spPr>
          <a:xfrm>
            <a:off x="628651" y="387358"/>
            <a:ext cx="7886700" cy="39846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pPr eaLnBrk="1" hangingPunct="1"/>
            <a:r>
              <a:rPr lang="en-US" altLang="zh-CN" kern="1200" dirty="0">
                <a:latin typeface="微软雅黑" pitchFamily="34" charset="-122"/>
                <a:ea typeface="微软雅黑" pitchFamily="34" charset="-122"/>
                <a:cs typeface="+mj-cs"/>
              </a:rPr>
              <a:t>lowcode</a:t>
            </a:r>
            <a:r>
              <a:rPr lang="zh-CN" altLang="en-US" kern="1200" dirty="0">
                <a:latin typeface="微软雅黑" pitchFamily="34" charset="-122"/>
                <a:ea typeface="微软雅黑" pitchFamily="34" charset="-122"/>
                <a:cs typeface="+mj-cs"/>
              </a:rPr>
              <a:t>方案对比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66503" y="4258948"/>
            <a:ext cx="6811011" cy="24745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dirty="0">
                <a:sym typeface="+mn-ea"/>
              </a:rPr>
              <a:t>优势：</a:t>
            </a:r>
          </a:p>
          <a:p>
            <a:pPr marL="742913" lvl="1" indent="-285737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sym typeface="+mn-ea"/>
              </a:rPr>
              <a:t>UI设计过程中，自动绑定代码组件，无需手动生成页面</a:t>
            </a:r>
          </a:p>
          <a:p>
            <a:pPr marL="742913" lvl="1" indent="-285737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sym typeface="+mn-ea"/>
              </a:rPr>
              <a:t>不限制代码组件数量，单个组件也可以单独上线使用</a:t>
            </a:r>
          </a:p>
          <a:p>
            <a:pPr marL="742913" lvl="1" indent="-285737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sym typeface="+mn-ea"/>
              </a:rPr>
              <a:t>组件数量不会限制页面设计效果，单独一个组件也可以在页面使用</a:t>
            </a:r>
          </a:p>
          <a:p>
            <a:pPr marL="742913" lvl="1" indent="-285737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sym typeface="+mn-ea"/>
              </a:rPr>
              <a:t>样式由UI控制，符合c端页面设计规范</a:t>
            </a:r>
            <a:endParaRPr lang="zh-CN" altLang="en-US" sz="1400" dirty="0"/>
          </a:p>
          <a:p>
            <a:pPr lvl="2"/>
            <a:endParaRPr lang="zh-CN" altLang="en-US" sz="1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9360"/>
            <a:ext cx="9144000" cy="27584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标题 1"/>
          <p:cNvSpPr>
            <a:spLocks noGrp="1"/>
          </p:cNvSpPr>
          <p:nvPr>
            <p:ph type="title"/>
          </p:nvPr>
        </p:nvSpPr>
        <p:spPr>
          <a:xfrm>
            <a:off x="628651" y="387358"/>
            <a:ext cx="7886700" cy="39846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pPr eaLnBrk="1" hangingPunct="1"/>
            <a:r>
              <a:rPr lang="zh-CN" kern="1200" dirty="0">
                <a:latin typeface="微软雅黑" pitchFamily="34" charset="-122"/>
                <a:ea typeface="微软雅黑" pitchFamily="34" charset="-122"/>
                <a:cs typeface="+mj-cs"/>
              </a:rPr>
              <a:t>风火轮lowcode系统架构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15" y="1748155"/>
            <a:ext cx="8352791" cy="4445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D9AE678-0507-7F1B-629E-EA24022D537A}"/>
              </a:ext>
            </a:extLst>
          </p:cNvPr>
          <p:cNvSpPr txBox="1"/>
          <p:nvPr/>
        </p:nvSpPr>
        <p:spPr>
          <a:xfrm>
            <a:off x="395609" y="6285986"/>
            <a:ext cx="8523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生成 </a:t>
            </a:r>
            <a:r>
              <a:rPr lang="en" altLang="zh-CN" dirty="0"/>
              <a:t>JSON-SCHEMA</a:t>
            </a:r>
            <a:r>
              <a:rPr lang="zh-CN" altLang="en-US" dirty="0"/>
              <a:t>，最终产出一套标准</a:t>
            </a:r>
            <a:r>
              <a:rPr lang="en-US" altLang="zh-CN" dirty="0"/>
              <a:t>SDL</a:t>
            </a:r>
            <a:r>
              <a:rPr lang="zh-CN" altLang="en-US" dirty="0"/>
              <a:t>，生成静态资源 </a:t>
            </a:r>
            <a:r>
              <a:rPr lang="en-US" altLang="zh-CN" dirty="0"/>
              <a:t>HTML</a:t>
            </a:r>
            <a:r>
              <a:rPr lang="zh-CN" altLang="en-US" dirty="0"/>
              <a:t>、</a:t>
            </a:r>
            <a:r>
              <a:rPr lang="en-US" altLang="zh-CN" dirty="0"/>
              <a:t>CSS</a:t>
            </a:r>
            <a:r>
              <a:rPr lang="zh-CN" altLang="en-US" dirty="0"/>
              <a:t>、</a:t>
            </a:r>
            <a:r>
              <a:rPr lang="en-US" altLang="zh-CN" dirty="0"/>
              <a:t>JS</a:t>
            </a:r>
            <a:endParaRPr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标题 1"/>
          <p:cNvSpPr>
            <a:spLocks noGrp="1"/>
          </p:cNvSpPr>
          <p:nvPr>
            <p:ph type="title"/>
          </p:nvPr>
        </p:nvSpPr>
        <p:spPr>
          <a:xfrm>
            <a:off x="628651" y="387358"/>
            <a:ext cx="7886700" cy="39846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pPr eaLnBrk="1" hangingPunct="1"/>
            <a:r>
              <a:rPr lang="zh-CN" dirty="0">
                <a:sym typeface="+mn-ea"/>
              </a:rPr>
              <a:t>风火轮lowcode</a:t>
            </a:r>
            <a:r>
              <a:rPr lang="zh-CN" altLang="zh-CN" dirty="0">
                <a:sym typeface="+mn-ea"/>
              </a:rPr>
              <a:t>整体流程</a:t>
            </a:r>
            <a:endParaRPr lang="zh-CN" kern="1200" dirty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65539" name="文本框 3"/>
          <p:cNvSpPr txBox="1"/>
          <p:nvPr/>
        </p:nvSpPr>
        <p:spPr>
          <a:xfrm>
            <a:off x="2742575" y="4610738"/>
            <a:ext cx="3658871" cy="20240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Wingdings" panose="05000000000000000000" charset="0"/>
            </a:pPr>
            <a:r>
              <a:rPr lang="zh-CN" altLang="en-US" dirty="0">
                <a:sym typeface="宋体" pitchFamily="2" charset="-122"/>
              </a:rPr>
              <a:t>整体流程</a:t>
            </a:r>
            <a:r>
              <a:rPr lang="zh-CN" altLang="en-US" sz="1400" dirty="0">
                <a:sym typeface="宋体" pitchFamily="2" charset="-122"/>
              </a:rPr>
              <a:t>：</a:t>
            </a:r>
          </a:p>
          <a:p>
            <a:pPr marL="800060" lvl="1" indent="-342882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en-US" altLang="zh-CN" sz="1400" dirty="0">
                <a:sym typeface="宋体" pitchFamily="2" charset="-122"/>
              </a:rPr>
              <a:t>UI</a:t>
            </a:r>
            <a:r>
              <a:rPr lang="zh-CN" altLang="en-US" sz="1400" dirty="0">
                <a:sym typeface="宋体" pitchFamily="2" charset="-122"/>
              </a:rPr>
              <a:t>、代码组件入驻 </a:t>
            </a:r>
          </a:p>
          <a:p>
            <a:pPr marL="800060" lvl="1" indent="-342882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sym typeface="+mn-ea"/>
              </a:rPr>
              <a:t>在Sketch中拖拽UI组件</a:t>
            </a:r>
          </a:p>
          <a:p>
            <a:pPr marL="800060" lvl="1" indent="-342882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sym typeface="宋体" pitchFamily="2" charset="-122"/>
              </a:rPr>
              <a:t>风火轮插件输出解析数据</a:t>
            </a:r>
          </a:p>
          <a:p>
            <a:pPr marL="800060" lvl="1" indent="-342882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en-US" altLang="zh-CN" sz="1400" dirty="0">
                <a:sym typeface="宋体" pitchFamily="2" charset="-122"/>
              </a:rPr>
              <a:t>l</a:t>
            </a:r>
            <a:r>
              <a:rPr lang="zh-CN" altLang="en-US" sz="1400" dirty="0">
                <a:sym typeface="宋体" pitchFamily="2" charset="-122"/>
              </a:rPr>
              <a:t>owcode生成业务代码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675" y="946162"/>
            <a:ext cx="6376035" cy="366458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标题 1"/>
          <p:cNvSpPr>
            <a:spLocks noGrp="1"/>
          </p:cNvSpPr>
          <p:nvPr>
            <p:ph type="title"/>
          </p:nvPr>
        </p:nvSpPr>
        <p:spPr>
          <a:xfrm>
            <a:off x="628651" y="2928947"/>
            <a:ext cx="7886700" cy="39846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pPr eaLnBrk="1" hangingPunct="1"/>
            <a:r>
              <a:rPr lang="zh-CN" kern="1200" dirty="0">
                <a:latin typeface="微软雅黑" pitchFamily="34" charset="-122"/>
                <a:ea typeface="微软雅黑" pitchFamily="34" charset="-122"/>
                <a:cs typeface="+mj-cs"/>
              </a:rPr>
              <a:t>如何实现 </a:t>
            </a:r>
            <a:r>
              <a:rPr lang="zh-CN" kern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UI组件</a:t>
            </a:r>
            <a:r>
              <a:rPr lang="zh-CN" kern="1200" dirty="0">
                <a:latin typeface="微软雅黑" pitchFamily="34" charset="-122"/>
                <a:ea typeface="微软雅黑" pitchFamily="34" charset="-122"/>
                <a:cs typeface="+mj-cs"/>
              </a:rPr>
              <a:t> 和 </a:t>
            </a:r>
            <a:r>
              <a:rPr lang="zh-CN" kern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代码组件</a:t>
            </a:r>
            <a:r>
              <a:rPr lang="zh-CN" kern="1200" dirty="0">
                <a:latin typeface="微软雅黑" pitchFamily="34" charset="-122"/>
                <a:ea typeface="微软雅黑" pitchFamily="34" charset="-122"/>
                <a:cs typeface="+mj-cs"/>
              </a:rPr>
              <a:t> 的关联？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标题 1"/>
          <p:cNvSpPr>
            <a:spLocks noGrp="1"/>
          </p:cNvSpPr>
          <p:nvPr>
            <p:ph type="title"/>
          </p:nvPr>
        </p:nvSpPr>
        <p:spPr>
          <a:xfrm>
            <a:off x="628651" y="387358"/>
            <a:ext cx="7886700" cy="39846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pPr eaLnBrk="1" hangingPunct="1"/>
            <a:r>
              <a:rPr lang="zh-CN" kern="1200" dirty="0">
                <a:latin typeface="微软雅黑" pitchFamily="34" charset="-122"/>
                <a:ea typeface="微软雅黑" pitchFamily="34" charset="-122"/>
                <a:cs typeface="+mj-cs"/>
              </a:rPr>
              <a:t>UI、</a:t>
            </a:r>
            <a:r>
              <a:rPr lang="en-US" altLang="zh-CN" kern="1200" dirty="0">
                <a:latin typeface="微软雅黑" pitchFamily="34" charset="-122"/>
                <a:ea typeface="微软雅黑" pitchFamily="34" charset="-122"/>
                <a:cs typeface="+mj-cs"/>
              </a:rPr>
              <a:t>c</a:t>
            </a:r>
            <a:r>
              <a:rPr lang="zh-CN" kern="1200" dirty="0">
                <a:latin typeface="微软雅黑" pitchFamily="34" charset="-122"/>
                <a:ea typeface="微软雅黑" pitchFamily="34" charset="-122"/>
                <a:cs typeface="+mj-cs"/>
              </a:rPr>
              <a:t>ode 组件管理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9" y="1420504"/>
            <a:ext cx="4456431" cy="4166871"/>
          </a:xfrm>
          <a:prstGeom prst="rect">
            <a:avLst/>
          </a:prstGeom>
        </p:spPr>
      </p:pic>
      <p:sp>
        <p:nvSpPr>
          <p:cNvPr id="65539" name="文本框 3"/>
          <p:cNvSpPr txBox="1"/>
          <p:nvPr/>
        </p:nvSpPr>
        <p:spPr>
          <a:xfrm>
            <a:off x="632467" y="1870721"/>
            <a:ext cx="3158491" cy="245689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Wingdings" panose="05000000000000000000" charset="0"/>
            </a:pPr>
            <a:r>
              <a:rPr lang="zh-CN" altLang="en-US" dirty="0">
                <a:sym typeface="宋体" pitchFamily="2" charset="-122"/>
              </a:rPr>
              <a:t>整体流程</a:t>
            </a:r>
            <a:r>
              <a:rPr lang="zh-CN" altLang="en-US" sz="1400" dirty="0">
                <a:sym typeface="宋体" pitchFamily="2" charset="-122"/>
              </a:rPr>
              <a:t>：</a:t>
            </a:r>
          </a:p>
          <a:p>
            <a:pPr marL="800060" lvl="1" indent="-342882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en-US" altLang="zh-CN" sz="1400" dirty="0">
                <a:sym typeface="宋体" pitchFamily="2" charset="-122"/>
              </a:rPr>
              <a:t>UI </a:t>
            </a:r>
            <a:r>
              <a:rPr lang="zh-CN" altLang="en-US" sz="1400" dirty="0">
                <a:sym typeface="宋体" pitchFamily="2" charset="-122"/>
              </a:rPr>
              <a:t>组件、代码组件上传</a:t>
            </a:r>
          </a:p>
          <a:p>
            <a:pPr marL="800060" lvl="1" indent="-342882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sym typeface="宋体" pitchFamily="2" charset="-122"/>
              </a:rPr>
              <a:t>确定</a:t>
            </a:r>
            <a:r>
              <a:rPr lang="en-US" altLang="zh-CN" sz="1400" dirty="0">
                <a:sym typeface="宋体" pitchFamily="2" charset="-122"/>
              </a:rPr>
              <a:t>UI</a:t>
            </a:r>
            <a:r>
              <a:rPr lang="zh-CN" altLang="en-US" sz="1400" dirty="0">
                <a:sym typeface="宋体" pitchFamily="2" charset="-122"/>
              </a:rPr>
              <a:t>、代码组件绑定关系</a:t>
            </a:r>
          </a:p>
          <a:p>
            <a:pPr marL="800060" lvl="1" indent="-342882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sym typeface="宋体" pitchFamily="2" charset="-122"/>
              </a:rPr>
              <a:t>绑定入库</a:t>
            </a:r>
          </a:p>
          <a:p>
            <a:pPr marL="800060" lvl="1" indent="-342882">
              <a:lnSpc>
                <a:spcPct val="200000"/>
              </a:lnSpc>
              <a:buFont typeface="Wingdings" panose="05000000000000000000" charset="0"/>
              <a:buChar char=""/>
            </a:pPr>
            <a:endParaRPr lang="en-US" altLang="zh-CN" sz="1400" dirty="0">
              <a:sym typeface="宋体" pitchFamily="2" charset="-122"/>
            </a:endParaRPr>
          </a:p>
          <a:p>
            <a:pPr marL="800060" lvl="1" indent="-342882">
              <a:lnSpc>
                <a:spcPct val="200000"/>
              </a:lnSpc>
              <a:buFont typeface="Wingdings" panose="05000000000000000000" charset="0"/>
              <a:buChar char=""/>
            </a:pPr>
            <a:endParaRPr lang="en-US" altLang="zh-CN" sz="1400" dirty="0">
              <a:sym typeface="宋体" pitchFamily="2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标题 1"/>
          <p:cNvSpPr>
            <a:spLocks noGrp="1"/>
          </p:cNvSpPr>
          <p:nvPr>
            <p:ph type="title"/>
          </p:nvPr>
        </p:nvSpPr>
        <p:spPr>
          <a:xfrm>
            <a:off x="628651" y="387358"/>
            <a:ext cx="7886700" cy="39846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pPr eaLnBrk="1" hangingPunct="1"/>
            <a:r>
              <a:rPr lang="zh-CN" kern="1200" dirty="0">
                <a:latin typeface="微软雅黑" pitchFamily="34" charset="-122"/>
                <a:ea typeface="微软雅黑" pitchFamily="34" charset="-122"/>
                <a:cs typeface="+mj-cs"/>
              </a:rPr>
              <a:t>UI 组件入驻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95" y="1399540"/>
            <a:ext cx="7758431" cy="4739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/>
          <p:cNvSpPr>
            <a:spLocks noGrp="1"/>
          </p:cNvSpPr>
          <p:nvPr>
            <p:ph type="title"/>
          </p:nvPr>
        </p:nvSpPr>
        <p:spPr>
          <a:xfrm>
            <a:off x="628651" y="163838"/>
            <a:ext cx="7886700" cy="39846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pPr eaLnBrk="1" hangingPunct="1"/>
            <a:r>
              <a:rPr lang="zh-CN" altLang="en-US" kern="1200" dirty="0">
                <a:latin typeface="微软雅黑" pitchFamily="34" charset="-122"/>
                <a:ea typeface="微软雅黑" pitchFamily="34" charset="-122"/>
                <a:cs typeface="+mj-cs"/>
              </a:rPr>
              <a:t>风火轮</a:t>
            </a:r>
            <a:r>
              <a:rPr lang="zh-CN" altLang="en-US" dirty="0"/>
              <a:t>视频展示</a:t>
            </a:r>
            <a:endParaRPr lang="zh-CN" altLang="en-US" kern="1200" dirty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pic>
        <p:nvPicPr>
          <p:cNvPr id="4" name="fhl_video.mp4" descr="fhl_video.mp4">
            <a:hlinkClick r:id="" action="ppaction://media"/>
            <a:extLst>
              <a:ext uri="{FF2B5EF4-FFF2-40B4-BE49-F238E27FC236}">
                <a16:creationId xmlns:a16="http://schemas.microsoft.com/office/drawing/2014/main" id="{EEFE7CFA-3ED3-6286-E010-CA02724328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714502"/>
            <a:ext cx="9144000" cy="5143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47EA343-B3B8-5C51-EA1C-951AAE6E4385}"/>
              </a:ext>
            </a:extLst>
          </p:cNvPr>
          <p:cNvSpPr txBox="1"/>
          <p:nvPr/>
        </p:nvSpPr>
        <p:spPr>
          <a:xfrm>
            <a:off x="1907704" y="1052738"/>
            <a:ext cx="4752528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dirty="0">
                <a:latin typeface="Arial" panose="020B0604020202090204" pitchFamily="34" charset="0"/>
                <a:ea typeface="宋体" pitchFamily="2" charset="-122"/>
              </a:rPr>
              <a:t>  </a:t>
            </a:r>
            <a:r>
              <a:rPr lang="zh-CN" altLang="en-US" dirty="0">
                <a:latin typeface="Arial" panose="020B0604020202090204" pitchFamily="34" charset="0"/>
                <a:ea typeface="宋体" pitchFamily="2" charset="-122"/>
              </a:rPr>
              <a:t>风火轮官网地址：</a:t>
            </a:r>
            <a:r>
              <a:rPr lang="zh-CN" altLang="en-US" b="1" dirty="0">
                <a:latin typeface="Arial" panose="020B0604020202090204" pitchFamily="34" charset="0"/>
                <a:ea typeface="宋体" pitchFamily="2" charset="-122"/>
              </a:rPr>
              <a:t>https://</a:t>
            </a:r>
            <a:r>
              <a:rPr lang="en-US" altLang="zh-CN" b="1" dirty="0">
                <a:latin typeface="Arial" panose="020B0604020202090204" pitchFamily="34" charset="0"/>
                <a:ea typeface="宋体" pitchFamily="2" charset="-122"/>
              </a:rPr>
              <a:t>fhl.58.com</a:t>
            </a:r>
          </a:p>
        </p:txBody>
      </p:sp>
    </p:spTree>
    <p:extLst>
      <p:ext uri="{BB962C8B-B14F-4D97-AF65-F5344CB8AC3E}">
        <p14:creationId xmlns:p14="http://schemas.microsoft.com/office/powerpoint/2010/main" val="85067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0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标题 1"/>
          <p:cNvSpPr>
            <a:spLocks noGrp="1"/>
          </p:cNvSpPr>
          <p:nvPr>
            <p:ph type="title"/>
          </p:nvPr>
        </p:nvSpPr>
        <p:spPr>
          <a:xfrm>
            <a:off x="628651" y="387358"/>
            <a:ext cx="7886700" cy="39846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pPr eaLnBrk="1" hangingPunct="1"/>
            <a:r>
              <a:rPr lang="en-US" altLang="zh-CN" kern="1200" dirty="0">
                <a:latin typeface="微软雅黑" pitchFamily="34" charset="-122"/>
                <a:ea typeface="微软雅黑" pitchFamily="34" charset="-122"/>
                <a:cs typeface="+mj-cs"/>
              </a:rPr>
              <a:t>c</a:t>
            </a:r>
            <a:r>
              <a:rPr lang="zh-CN" kern="1200" dirty="0">
                <a:latin typeface="微软雅黑" pitchFamily="34" charset="-122"/>
                <a:ea typeface="微软雅黑" pitchFamily="34" charset="-122"/>
                <a:cs typeface="+mj-cs"/>
              </a:rPr>
              <a:t>ode 组件绑定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845" y="1233177"/>
            <a:ext cx="4542155" cy="481457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21616" y="2811156"/>
            <a:ext cx="3207385" cy="545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221616" y="3368051"/>
            <a:ext cx="3207385" cy="545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221616" y="4253241"/>
            <a:ext cx="3207385" cy="897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539" name="文本框 3"/>
          <p:cNvSpPr txBox="1"/>
          <p:nvPr/>
        </p:nvSpPr>
        <p:spPr>
          <a:xfrm>
            <a:off x="632467" y="1870720"/>
            <a:ext cx="3158491" cy="152182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1600" dirty="0">
                <a:sym typeface="宋体" pitchFamily="2" charset="-122"/>
              </a:rPr>
              <a:t>代码组件和</a:t>
            </a:r>
            <a:r>
              <a:rPr lang="en-US" altLang="zh-CN" sz="1600" dirty="0">
                <a:sym typeface="宋体" pitchFamily="2" charset="-122"/>
              </a:rPr>
              <a:t>UI</a:t>
            </a:r>
            <a:r>
              <a:rPr lang="zh-CN" altLang="en-US" sz="1600" dirty="0">
                <a:sym typeface="宋体" pitchFamily="2" charset="-122"/>
              </a:rPr>
              <a:t>组件是一对多的关系，即：一套代码</a:t>
            </a:r>
            <a:r>
              <a:rPr lang="zh-CN" altLang="en-US" sz="1600" b="1" dirty="0">
                <a:sym typeface="宋体" pitchFamily="2" charset="-122"/>
              </a:rPr>
              <a:t>可以绑定多个</a:t>
            </a:r>
            <a:r>
              <a:rPr lang="en-US" altLang="zh-CN" sz="1600" b="1" dirty="0">
                <a:sym typeface="宋体" pitchFamily="2" charset="-122"/>
              </a:rPr>
              <a:t>UI</a:t>
            </a:r>
            <a:r>
              <a:rPr lang="zh-CN" altLang="en-US" sz="1600" b="1" dirty="0">
                <a:sym typeface="宋体" pitchFamily="2" charset="-122"/>
              </a:rPr>
              <a:t>组件</a:t>
            </a:r>
            <a:r>
              <a:rPr lang="zh-CN" altLang="en-US" sz="1600" dirty="0">
                <a:sym typeface="宋体" pitchFamily="2" charset="-122"/>
              </a:rPr>
              <a:t>，但一个</a:t>
            </a:r>
            <a:r>
              <a:rPr lang="en-US" altLang="zh-CN" sz="1600" dirty="0">
                <a:sym typeface="宋体" pitchFamily="2" charset="-122"/>
              </a:rPr>
              <a:t>UI</a:t>
            </a:r>
            <a:r>
              <a:rPr lang="zh-CN" altLang="en-US" sz="1600" dirty="0">
                <a:sym typeface="宋体" pitchFamily="2" charset="-122"/>
              </a:rPr>
              <a:t>组件</a:t>
            </a:r>
            <a:r>
              <a:rPr lang="zh-CN" altLang="en-US" sz="1600" b="1" dirty="0">
                <a:sym typeface="宋体" pitchFamily="2" charset="-122"/>
              </a:rPr>
              <a:t>只能绑定一套代码组件</a:t>
            </a:r>
            <a:r>
              <a:rPr lang="zh-CN" altLang="en-US" sz="1600" dirty="0">
                <a:sym typeface="宋体" pitchFamily="2" charset="-122"/>
              </a:rPr>
              <a:t>。</a:t>
            </a:r>
            <a:endParaRPr lang="en-US" altLang="zh-CN" sz="1600" dirty="0">
              <a:sym typeface="宋体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>
            <a:extLst>
              <a:ext uri="{FF2B5EF4-FFF2-40B4-BE49-F238E27FC236}">
                <a16:creationId xmlns:a16="http://schemas.microsoft.com/office/drawing/2014/main" id="{28B282C0-744E-DD23-DB71-835D4287F0FD}"/>
              </a:ext>
            </a:extLst>
          </p:cNvPr>
          <p:cNvSpPr txBox="1">
            <a:spLocks/>
          </p:cNvSpPr>
          <p:nvPr/>
        </p:nvSpPr>
        <p:spPr>
          <a:xfrm>
            <a:off x="1835707" y="2901156"/>
            <a:ext cx="5743575" cy="10556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noProof="1">
                <a:cs typeface="+mj-cs"/>
                <a:sym typeface="+mn-ea"/>
              </a:rPr>
              <a:t>风火轮 孵化 </a:t>
            </a:r>
            <a:r>
              <a:rPr lang="en" noProof="1">
                <a:cs typeface="+mj-cs"/>
                <a:sym typeface="+mn-ea"/>
              </a:rPr>
              <a:t>lowcode</a:t>
            </a:r>
          </a:p>
          <a:p>
            <a:pPr marL="0" indent="0" algn="ctr">
              <a:buNone/>
            </a:pPr>
            <a:r>
              <a:rPr lang="zh-CN" altLang="en-US" b="1" noProof="1">
                <a:cs typeface="+mj-cs"/>
                <a:sym typeface="+mn-ea"/>
              </a:rPr>
              <a:t>示例</a:t>
            </a:r>
            <a:endParaRPr lang="zh-CN" altLang="en-US" sz="3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标题 1"/>
          <p:cNvSpPr>
            <a:spLocks noGrp="1"/>
          </p:cNvSpPr>
          <p:nvPr>
            <p:ph type="title"/>
          </p:nvPr>
        </p:nvSpPr>
        <p:spPr>
          <a:xfrm>
            <a:off x="628651" y="400058"/>
            <a:ext cx="7886700" cy="39846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pPr eaLnBrk="1" hangingPunct="1"/>
            <a:r>
              <a:rPr lang="zh-CN" kern="1200" dirty="0">
                <a:latin typeface="微软雅黑" pitchFamily="34" charset="-122"/>
                <a:ea typeface="微软雅黑" pitchFamily="34" charset="-122"/>
                <a:cs typeface="+mj-cs"/>
              </a:rPr>
              <a:t>sketch页面设计</a:t>
            </a:r>
          </a:p>
        </p:txBody>
      </p:sp>
      <p:sp>
        <p:nvSpPr>
          <p:cNvPr id="77826" name="文本框 5"/>
          <p:cNvSpPr txBox="1"/>
          <p:nvPr/>
        </p:nvSpPr>
        <p:spPr>
          <a:xfrm>
            <a:off x="792480" y="1191262"/>
            <a:ext cx="755904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dirty="0">
                <a:latin typeface="Arial" panose="020B0604020202090204" pitchFamily="34" charset="0"/>
                <a:ea typeface="宋体" pitchFamily="2" charset="-122"/>
                <a:sym typeface="宋体" pitchFamily="2" charset="-122"/>
              </a:rPr>
              <a:t>sketch</a:t>
            </a:r>
            <a:r>
              <a:rPr lang="zh-CN" altLang="en-US" dirty="0">
                <a:latin typeface="Arial" panose="020B0604020202090204" pitchFamily="34" charset="0"/>
                <a:ea typeface="宋体" pitchFamily="2" charset="-122"/>
                <a:sym typeface="宋体" pitchFamily="2" charset="-122"/>
              </a:rPr>
              <a:t>设计中，</a:t>
            </a:r>
            <a:r>
              <a:rPr lang="zh-CN" altLang="en-US" dirty="0">
                <a:sym typeface="宋体" pitchFamily="2" charset="-122"/>
              </a:rPr>
              <a:t>部分内容</a:t>
            </a:r>
            <a:r>
              <a:rPr lang="zh-CN" altLang="en-US" dirty="0">
                <a:solidFill>
                  <a:srgbClr val="FF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rPr>
              <a:t>使用风火轮提供的</a:t>
            </a:r>
            <a:r>
              <a:rPr lang="en-US" altLang="zh-CN" dirty="0">
                <a:solidFill>
                  <a:srgbClr val="FF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rPr>
              <a:t>UI</a:t>
            </a:r>
            <a:r>
              <a:rPr lang="zh-CN" altLang="en-US" dirty="0">
                <a:solidFill>
                  <a:srgbClr val="FF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rPr>
              <a:t>组件</a:t>
            </a:r>
            <a:r>
              <a:rPr lang="zh-CN" altLang="en-US" dirty="0">
                <a:latin typeface="Arial" panose="020B0604020202090204" pitchFamily="34" charset="0"/>
                <a:ea typeface="宋体" pitchFamily="2" charset="-122"/>
                <a:sym typeface="宋体" pitchFamily="2" charset="-122"/>
              </a:rPr>
              <a:t>，生成完整页面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1644651"/>
            <a:ext cx="7559040" cy="4724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矩形 2"/>
          <p:cNvSpPr/>
          <p:nvPr/>
        </p:nvSpPr>
        <p:spPr>
          <a:xfrm>
            <a:off x="5652143" y="2348873"/>
            <a:ext cx="1151891" cy="288291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13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标题 1"/>
          <p:cNvSpPr>
            <a:spLocks noGrp="1"/>
          </p:cNvSpPr>
          <p:nvPr>
            <p:ph type="title"/>
          </p:nvPr>
        </p:nvSpPr>
        <p:spPr>
          <a:xfrm>
            <a:off x="628651" y="400058"/>
            <a:ext cx="7886700" cy="39846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pPr eaLnBrk="1" hangingPunct="1"/>
            <a:r>
              <a:rPr lang="zh-CN" kern="1200" dirty="0">
                <a:latin typeface="微软雅黑" pitchFamily="34" charset="-122"/>
                <a:ea typeface="微软雅黑" pitchFamily="34" charset="-122"/>
                <a:cs typeface="+mj-cs"/>
              </a:rPr>
              <a:t>sketch页面上传</a:t>
            </a:r>
          </a:p>
        </p:txBody>
      </p:sp>
      <p:sp>
        <p:nvSpPr>
          <p:cNvPr id="77826" name="文本框 5"/>
          <p:cNvSpPr txBox="1"/>
          <p:nvPr/>
        </p:nvSpPr>
        <p:spPr>
          <a:xfrm>
            <a:off x="792175" y="1191260"/>
            <a:ext cx="6669087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>
                <a:latin typeface="Arial" panose="020B0604020202090204" pitchFamily="34" charset="0"/>
                <a:ea typeface="宋体" pitchFamily="2" charset="-122"/>
                <a:sym typeface="宋体" pitchFamily="2" charset="-122"/>
              </a:rPr>
              <a:t>设计完成后，用</a:t>
            </a:r>
            <a:r>
              <a:rPr lang="zh-CN" altLang="en-US">
                <a:solidFill>
                  <a:srgbClr val="FF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rPr>
              <a:t>风火轮插件上传到风火轮平台</a:t>
            </a:r>
          </a:p>
        </p:txBody>
      </p:sp>
      <p:sp>
        <p:nvSpPr>
          <p:cNvPr id="3" name="矩形 2"/>
          <p:cNvSpPr/>
          <p:nvPr/>
        </p:nvSpPr>
        <p:spPr>
          <a:xfrm>
            <a:off x="5652143" y="2348873"/>
            <a:ext cx="1151891" cy="288291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1658631"/>
            <a:ext cx="7559040" cy="4722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标题 1"/>
          <p:cNvSpPr>
            <a:spLocks noGrp="1"/>
          </p:cNvSpPr>
          <p:nvPr>
            <p:ph type="title"/>
          </p:nvPr>
        </p:nvSpPr>
        <p:spPr>
          <a:xfrm>
            <a:off x="628651" y="400058"/>
            <a:ext cx="7886700" cy="39846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pPr eaLnBrk="1" hangingPunct="1"/>
            <a:r>
              <a:rPr lang="zh-CN" kern="1200" dirty="0">
                <a:latin typeface="微软雅黑" pitchFamily="34" charset="-122"/>
                <a:ea typeface="微软雅黑" pitchFamily="34" charset="-122"/>
                <a:cs typeface="+mj-cs"/>
              </a:rPr>
              <a:t>sketch页面完成后</a:t>
            </a:r>
          </a:p>
        </p:txBody>
      </p:sp>
      <p:sp>
        <p:nvSpPr>
          <p:cNvPr id="77826" name="文本框 5"/>
          <p:cNvSpPr txBox="1"/>
          <p:nvPr/>
        </p:nvSpPr>
        <p:spPr>
          <a:xfrm>
            <a:off x="792175" y="1191262"/>
            <a:ext cx="6669087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>
                <a:latin typeface="Arial" panose="020B0604020202090204" pitchFamily="34" charset="0"/>
                <a:ea typeface="宋体" pitchFamily="2" charset="-122"/>
                <a:sym typeface="宋体" pitchFamily="2" charset="-122"/>
              </a:rPr>
              <a:t>上传完成后，可直接打开</a:t>
            </a:r>
            <a:r>
              <a:rPr lang="zh-CN" altLang="en-US">
                <a:solidFill>
                  <a:srgbClr val="FF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rPr>
              <a:t>风火轮平台中的项目地址和设计稿</a:t>
            </a:r>
          </a:p>
        </p:txBody>
      </p:sp>
      <p:sp>
        <p:nvSpPr>
          <p:cNvPr id="3" name="矩形 2"/>
          <p:cNvSpPr/>
          <p:nvPr/>
        </p:nvSpPr>
        <p:spPr>
          <a:xfrm>
            <a:off x="5652143" y="2348873"/>
            <a:ext cx="1151891" cy="288291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1646567"/>
            <a:ext cx="7559040" cy="4722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矩形 1"/>
          <p:cNvSpPr/>
          <p:nvPr/>
        </p:nvSpPr>
        <p:spPr>
          <a:xfrm>
            <a:off x="3853189" y="4378335"/>
            <a:ext cx="1433831" cy="5695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80" y="1509404"/>
            <a:ext cx="7381240" cy="48812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9873" name="标题 1"/>
          <p:cNvSpPr>
            <a:spLocks noGrp="1"/>
          </p:cNvSpPr>
          <p:nvPr>
            <p:ph type="title"/>
          </p:nvPr>
        </p:nvSpPr>
        <p:spPr>
          <a:xfrm>
            <a:off x="628651" y="400058"/>
            <a:ext cx="7886700" cy="39846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pPr eaLnBrk="1" hangingPunct="1"/>
            <a:r>
              <a:rPr lang="zh-CN" altLang="zh-CN" kern="1200" dirty="0">
                <a:latin typeface="微软雅黑" pitchFamily="34" charset="-122"/>
                <a:ea typeface="微软雅黑" pitchFamily="34" charset="-122"/>
                <a:cs typeface="+mj-cs"/>
              </a:rPr>
              <a:t>上传至</a:t>
            </a:r>
            <a:r>
              <a:rPr lang="zh-CN" kern="1200" dirty="0">
                <a:latin typeface="微软雅黑" pitchFamily="34" charset="-122"/>
                <a:ea typeface="微软雅黑" pitchFamily="34" charset="-122"/>
                <a:cs typeface="+mj-cs"/>
              </a:rPr>
              <a:t>风火轮展示</a:t>
            </a:r>
          </a:p>
        </p:txBody>
      </p:sp>
      <p:sp>
        <p:nvSpPr>
          <p:cNvPr id="79874" name="文本框 3"/>
          <p:cNvSpPr txBox="1"/>
          <p:nvPr/>
        </p:nvSpPr>
        <p:spPr>
          <a:xfrm>
            <a:off x="826464" y="1141095"/>
            <a:ext cx="6669087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>
                <a:latin typeface="Arial" panose="020B0604020202090204" pitchFamily="34" charset="0"/>
                <a:ea typeface="宋体" pitchFamily="2" charset="-122"/>
                <a:sym typeface="宋体" pitchFamily="2" charset="-122"/>
              </a:rPr>
              <a:t>上传到风火轮的展示效果</a:t>
            </a:r>
          </a:p>
        </p:txBody>
      </p:sp>
      <p:sp>
        <p:nvSpPr>
          <p:cNvPr id="6" name="矩形 5"/>
          <p:cNvSpPr/>
          <p:nvPr/>
        </p:nvSpPr>
        <p:spPr>
          <a:xfrm>
            <a:off x="3801117" y="1580525"/>
            <a:ext cx="720091" cy="2851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294766" y="3850016"/>
            <a:ext cx="1967865" cy="36893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标题 1"/>
          <p:cNvSpPr>
            <a:spLocks noGrp="1"/>
          </p:cNvSpPr>
          <p:nvPr>
            <p:ph type="title"/>
          </p:nvPr>
        </p:nvSpPr>
        <p:spPr>
          <a:xfrm>
            <a:off x="628651" y="400058"/>
            <a:ext cx="7886700" cy="39846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pPr eaLnBrk="1" hangingPunct="1"/>
            <a:r>
              <a:rPr lang="zh-CN" kern="1200" dirty="0">
                <a:latin typeface="微软雅黑" pitchFamily="34" charset="-122"/>
                <a:ea typeface="微软雅黑" pitchFamily="34" charset="-122"/>
                <a:cs typeface="+mj-cs"/>
              </a:rPr>
              <a:t>lowcode</a:t>
            </a:r>
            <a:r>
              <a:rPr lang="zh-CN" altLang="zh-CN" kern="1200" dirty="0">
                <a:latin typeface="微软雅黑" pitchFamily="34" charset="-122"/>
                <a:ea typeface="微软雅黑" pitchFamily="34" charset="-122"/>
                <a:cs typeface="+mj-cs"/>
              </a:rPr>
              <a:t>中</a:t>
            </a:r>
            <a:r>
              <a:rPr lang="zh-CN" kern="1200" dirty="0">
                <a:latin typeface="微软雅黑" pitchFamily="34" charset="-122"/>
                <a:ea typeface="微软雅黑" pitchFamily="34" charset="-122"/>
                <a:cs typeface="+mj-cs"/>
              </a:rPr>
              <a:t>展示效果</a:t>
            </a:r>
          </a:p>
        </p:txBody>
      </p:sp>
      <p:pic>
        <p:nvPicPr>
          <p:cNvPr id="2" name="图片 1" descr="low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03" y="1615449"/>
            <a:ext cx="7573011" cy="45986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9874" name="文本框 3"/>
          <p:cNvSpPr txBox="1"/>
          <p:nvPr/>
        </p:nvSpPr>
        <p:spPr>
          <a:xfrm>
            <a:off x="785189" y="1093471"/>
            <a:ext cx="6669087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>
                <a:latin typeface="Arial" panose="020B0604020202090204" pitchFamily="34" charset="0"/>
                <a:ea typeface="宋体" pitchFamily="2" charset="-122"/>
                <a:sym typeface="宋体" pitchFamily="2" charset="-122"/>
              </a:rPr>
              <a:t>lowcode</a:t>
            </a:r>
            <a:r>
              <a:rPr lang="zh-CN" altLang="en-US">
                <a:latin typeface="Arial" panose="020B0604020202090204" pitchFamily="34" charset="0"/>
                <a:ea typeface="宋体" pitchFamily="2" charset="-122"/>
                <a:sym typeface="宋体" pitchFamily="2" charset="-122"/>
              </a:rPr>
              <a:t>中的展示效果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标题 1"/>
          <p:cNvSpPr>
            <a:spLocks noGrp="1"/>
          </p:cNvSpPr>
          <p:nvPr>
            <p:ph type="title"/>
          </p:nvPr>
        </p:nvSpPr>
        <p:spPr>
          <a:xfrm>
            <a:off x="628651" y="400058"/>
            <a:ext cx="7886700" cy="39846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pPr eaLnBrk="1" hangingPunct="1"/>
            <a:r>
              <a:rPr lang="zh-CN" kern="1200" dirty="0">
                <a:latin typeface="微软雅黑" pitchFamily="34" charset="-122"/>
                <a:ea typeface="微软雅黑" pitchFamily="34" charset="-122"/>
                <a:cs typeface="+mj-cs"/>
              </a:rPr>
              <a:t>lowcode产出组件属性dsl结构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57" y="1298587"/>
            <a:ext cx="3199131" cy="47732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916815" y="2426979"/>
            <a:ext cx="2566035" cy="20383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46353" y="2977525"/>
            <a:ext cx="2437131" cy="20383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175893" y="3373755"/>
            <a:ext cx="1532891" cy="3987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175893" y="3964942"/>
            <a:ext cx="1532891" cy="3987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539" name="文本框 3"/>
          <p:cNvSpPr txBox="1"/>
          <p:nvPr/>
        </p:nvSpPr>
        <p:spPr>
          <a:xfrm>
            <a:off x="1350011" y="1870085"/>
            <a:ext cx="2636520" cy="7831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1600">
                <a:sym typeface="宋体" pitchFamily="2" charset="-122"/>
              </a:rPr>
              <a:t>生成组件</a:t>
            </a:r>
            <a:r>
              <a:rPr lang="en-US" altLang="zh-CN" sz="1600">
                <a:sym typeface="宋体" pitchFamily="2" charset="-122"/>
              </a:rPr>
              <a:t>dsl</a:t>
            </a:r>
            <a:r>
              <a:rPr lang="zh-CN" altLang="en-US" sz="1600">
                <a:sym typeface="宋体" pitchFamily="2" charset="-122"/>
              </a:rPr>
              <a:t>结构信息：</a:t>
            </a: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1600">
                <a:sym typeface="宋体" pitchFamily="2" charset="-122"/>
              </a:rPr>
              <a:t>实现组件类型和属性的解析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 hasCustomPrompt="1"/>
          </p:nvPr>
        </p:nvSpPr>
        <p:spPr>
          <a:xfrm>
            <a:off x="4638686" y="2995613"/>
            <a:ext cx="2779713" cy="1055688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>
              <a:defRPr/>
            </a:pPr>
            <a:r>
              <a:rPr lang="zh-CN" altLang="en-US" dirty="0"/>
              <a:t>后续展望</a:t>
            </a:r>
          </a:p>
        </p:txBody>
      </p:sp>
      <p:sp>
        <p:nvSpPr>
          <p:cNvPr id="88066" name="文本占位符 2"/>
          <p:cNvSpPr>
            <a:spLocks noGrp="1"/>
          </p:cNvSpPr>
          <p:nvPr>
            <p:ph type="body" idx="10" hasCustomPrompt="1"/>
          </p:nvPr>
        </p:nvSpPr>
        <p:spPr>
          <a:xfrm>
            <a:off x="966794" y="801694"/>
            <a:ext cx="3381375" cy="1055687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eaLnBrk="1" hangingPunct="1"/>
            <a:r>
              <a:rPr lang="en-US" altLang="zh-CN" kern="1200" dirty="0">
                <a:latin typeface="Arial" panose="020B0604020202090204" pitchFamily="34" charset="0"/>
                <a:ea typeface="微软雅黑" pitchFamily="34" charset="-122"/>
                <a:cs typeface="+mn-cs"/>
              </a:rPr>
              <a:t>5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标题 1"/>
          <p:cNvSpPr>
            <a:spLocks noGrp="1"/>
          </p:cNvSpPr>
          <p:nvPr>
            <p:ph type="title"/>
          </p:nvPr>
        </p:nvSpPr>
        <p:spPr>
          <a:xfrm>
            <a:off x="628651" y="400058"/>
            <a:ext cx="7886700" cy="39846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pPr eaLnBrk="1" hangingPunct="1"/>
            <a:r>
              <a:rPr lang="zh-CN" altLang="en-US" kern="1200" dirty="0">
                <a:latin typeface="微软雅黑" pitchFamily="34" charset="-122"/>
                <a:ea typeface="微软雅黑" pitchFamily="34" charset="-122"/>
                <a:cs typeface="+mj-cs"/>
              </a:rPr>
              <a:t>后续展望</a:t>
            </a:r>
          </a:p>
        </p:txBody>
      </p:sp>
      <p:sp>
        <p:nvSpPr>
          <p:cNvPr id="65539" name="文本框 3"/>
          <p:cNvSpPr txBox="1"/>
          <p:nvPr/>
        </p:nvSpPr>
        <p:spPr>
          <a:xfrm>
            <a:off x="2771811" y="1628811"/>
            <a:ext cx="3471545" cy="119866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  <a:buFont typeface="Wingdings" panose="05000000000000000000" charset="0"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  <a:cs typeface="+mj-cs"/>
                <a:sym typeface="+mn-ea"/>
              </a:rPr>
              <a:t>在线编辑</a:t>
            </a:r>
            <a:endParaRPr lang="zh-CN" altLang="en-US" sz="1600" dirty="0">
              <a:sym typeface="宋体" pitchFamily="2" charset="-122"/>
            </a:endParaRPr>
          </a:p>
          <a:p>
            <a:pPr algn="ctr">
              <a:lnSpc>
                <a:spcPct val="150000"/>
              </a:lnSpc>
              <a:buFont typeface="Wingdings" panose="05000000000000000000" charset="0"/>
            </a:pPr>
            <a:r>
              <a:rPr lang="zh-CN" altLang="en-US" sz="1600" dirty="0">
                <a:sym typeface="宋体" pitchFamily="2" charset="-122"/>
              </a:rPr>
              <a:t>将</a:t>
            </a:r>
            <a:r>
              <a:rPr lang="zh-CN" altLang="en-US" sz="1600" dirty="0">
                <a:solidFill>
                  <a:srgbClr val="FF0000"/>
                </a:solidFill>
                <a:sym typeface="宋体" pitchFamily="2" charset="-122"/>
              </a:rPr>
              <a:t>代码模式</a:t>
            </a:r>
            <a:r>
              <a:rPr lang="zh-CN" altLang="en-US" sz="1600" dirty="0">
                <a:sym typeface="宋体" pitchFamily="2" charset="-122"/>
              </a:rPr>
              <a:t>和</a:t>
            </a:r>
            <a:r>
              <a:rPr lang="zh-CN" altLang="en-US" sz="1600" dirty="0">
                <a:solidFill>
                  <a:srgbClr val="FF0000"/>
                </a:solidFill>
                <a:sym typeface="宋体" pitchFamily="2" charset="-122"/>
              </a:rPr>
              <a:t>标注模式</a:t>
            </a:r>
            <a:r>
              <a:rPr lang="zh-CN" altLang="en-US" sz="1600" dirty="0">
                <a:sym typeface="宋体" pitchFamily="2" charset="-122"/>
              </a:rPr>
              <a:t>相融合，</a:t>
            </a:r>
          </a:p>
          <a:p>
            <a:pPr algn="ctr">
              <a:lnSpc>
                <a:spcPct val="150000"/>
              </a:lnSpc>
              <a:buFont typeface="Wingdings" panose="05000000000000000000" charset="0"/>
            </a:pPr>
            <a:r>
              <a:rPr lang="zh-CN" altLang="en-US" sz="1600" dirty="0">
                <a:sym typeface="宋体" pitchFamily="2" charset="-122"/>
              </a:rPr>
              <a:t>扩展在线编辑能力，实现所见即所得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387" y="3119790"/>
            <a:ext cx="4015740" cy="28187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 hasCustomPrompt="1"/>
          </p:nvPr>
        </p:nvSpPr>
        <p:spPr>
          <a:xfrm>
            <a:off x="3592513" y="2928950"/>
            <a:ext cx="4673600" cy="1535113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>
              <a:defRPr/>
            </a:pPr>
            <a:r>
              <a:rPr lang="zh-CN" altLang="en-US" strike="noStrike" noProof="0" dirty="0">
                <a:ln>
                  <a:noFill/>
                </a:ln>
                <a:effectLst/>
                <a:uLnTx/>
                <a:uFillTx/>
                <a:sym typeface="+mn-ea"/>
              </a:rPr>
              <a:t>风火轮诞生记</a:t>
            </a:r>
            <a:endParaRPr lang="zh-CN" altLang="en-US" dirty="0"/>
          </a:p>
        </p:txBody>
      </p:sp>
      <p:sp>
        <p:nvSpPr>
          <p:cNvPr id="16386" name="文本占位符 2"/>
          <p:cNvSpPr>
            <a:spLocks noGrp="1"/>
          </p:cNvSpPr>
          <p:nvPr>
            <p:ph type="body" idx="10" hasCustomPrompt="1"/>
          </p:nvPr>
        </p:nvSpPr>
        <p:spPr>
          <a:xfrm>
            <a:off x="966794" y="801694"/>
            <a:ext cx="3381375" cy="1055687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eaLnBrk="1" hangingPunct="1"/>
            <a:r>
              <a:rPr lang="en-US" altLang="zh-CN" kern="1200" dirty="0">
                <a:latin typeface="Arial" panose="020B0604020202090204" pitchFamily="34" charset="0"/>
                <a:ea typeface="微软雅黑" pitchFamily="34" charset="-122"/>
                <a:cs typeface="+mn-cs"/>
              </a:rPr>
              <a:t>1</a:t>
            </a:r>
            <a:endParaRPr lang="zh-CN" altLang="en-US" kern="1200" dirty="0">
              <a:latin typeface="Arial" panose="020B0604020202090204" pitchFamily="34" charset="0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标题 1"/>
          <p:cNvSpPr>
            <a:spLocks noGrp="1"/>
          </p:cNvSpPr>
          <p:nvPr>
            <p:ph type="title"/>
          </p:nvPr>
        </p:nvSpPr>
        <p:spPr>
          <a:xfrm>
            <a:off x="628651" y="400058"/>
            <a:ext cx="7886700" cy="39846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pPr eaLnBrk="1" hangingPunct="1"/>
            <a:r>
              <a:rPr lang="zh-CN" altLang="en-US" kern="1200" dirty="0">
                <a:latin typeface="微软雅黑" pitchFamily="34" charset="-122"/>
                <a:ea typeface="微软雅黑" pitchFamily="34" charset="-122"/>
                <a:cs typeface="+mj-cs"/>
              </a:rPr>
              <a:t>后续展望</a:t>
            </a:r>
          </a:p>
        </p:txBody>
      </p:sp>
      <p:sp>
        <p:nvSpPr>
          <p:cNvPr id="3" name="文本框 3"/>
          <p:cNvSpPr txBox="1"/>
          <p:nvPr/>
        </p:nvSpPr>
        <p:spPr>
          <a:xfrm>
            <a:off x="2700020" y="1628809"/>
            <a:ext cx="3743960" cy="119866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  <a:buFont typeface="Wingdings" panose="05000000000000000000" charset="0"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  <a:cs typeface="+mj-cs"/>
                <a:sym typeface="+mn-ea"/>
              </a:rPr>
              <a:t>风火轮与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  <a:cs typeface="+mj-cs"/>
                <a:sym typeface="+mn-ea"/>
              </a:rPr>
              <a:t>lowcode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  <a:cs typeface="+mj-cs"/>
                <a:sym typeface="+mn-ea"/>
              </a:rPr>
              <a:t>深度融合</a:t>
            </a:r>
            <a:endParaRPr lang="zh-CN" altLang="en-US" b="1" dirty="0">
              <a:sym typeface="宋体" pitchFamily="2" charset="-122"/>
            </a:endParaRPr>
          </a:p>
          <a:p>
            <a:pPr algn="ctr">
              <a:lnSpc>
                <a:spcPct val="150000"/>
              </a:lnSpc>
              <a:buFont typeface="Wingdings" panose="05000000000000000000" charset="0"/>
            </a:pPr>
            <a:r>
              <a:rPr lang="zh-CN" altLang="en-US" sz="1600" dirty="0">
                <a:sym typeface="+mn-ea"/>
              </a:rPr>
              <a:t>进一步</a:t>
            </a:r>
            <a:r>
              <a:rPr lang="zh-CN" altLang="en-US" sz="1600" dirty="0">
                <a:sym typeface="宋体" pitchFamily="2" charset="-122"/>
              </a:rPr>
              <a:t>将自动生成</a:t>
            </a:r>
            <a:r>
              <a:rPr lang="en-US" altLang="zh-CN" sz="1600" dirty="0">
                <a:sym typeface="宋体" pitchFamily="2" charset="-122"/>
              </a:rPr>
              <a:t>UI</a:t>
            </a:r>
            <a:r>
              <a:rPr lang="zh-CN" altLang="en-US" sz="1600" dirty="0">
                <a:sym typeface="宋体" pitchFamily="2" charset="-122"/>
              </a:rPr>
              <a:t>和组件逻辑相结合，赋予平台</a:t>
            </a:r>
            <a:r>
              <a:rPr lang="zh-CN" altLang="en-US" sz="1600" dirty="0">
                <a:solidFill>
                  <a:srgbClr val="FF0000"/>
                </a:solidFill>
                <a:sym typeface="宋体" pitchFamily="2" charset="-122"/>
              </a:rPr>
              <a:t>生成业务代码</a:t>
            </a:r>
            <a:r>
              <a:rPr lang="zh-CN" altLang="en-US" sz="1600" dirty="0">
                <a:sym typeface="宋体" pitchFamily="2" charset="-122"/>
              </a:rPr>
              <a:t>的能力</a:t>
            </a:r>
          </a:p>
        </p:txBody>
      </p:sp>
      <p:pic>
        <p:nvPicPr>
          <p:cNvPr id="5" name="图片 4" descr="low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76" y="3119790"/>
            <a:ext cx="4015105" cy="28187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14149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标题 1"/>
          <p:cNvSpPr>
            <a:spLocks noGrp="1"/>
          </p:cNvSpPr>
          <p:nvPr>
            <p:ph type="title"/>
          </p:nvPr>
        </p:nvSpPr>
        <p:spPr>
          <a:xfrm>
            <a:off x="628651" y="400058"/>
            <a:ext cx="7886700" cy="39846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pPr eaLnBrk="1" hangingPunct="1"/>
            <a:r>
              <a:rPr lang="zh-CN" altLang="en-US" kern="1200" dirty="0">
                <a:latin typeface="微软雅黑" pitchFamily="34" charset="-122"/>
                <a:ea typeface="微软雅黑" pitchFamily="34" charset="-122"/>
                <a:cs typeface="+mj-cs"/>
              </a:rPr>
              <a:t>后续展望</a:t>
            </a:r>
          </a:p>
        </p:txBody>
      </p:sp>
      <p:sp>
        <p:nvSpPr>
          <p:cNvPr id="3" name="文本框 3"/>
          <p:cNvSpPr txBox="1"/>
          <p:nvPr/>
        </p:nvSpPr>
        <p:spPr>
          <a:xfrm>
            <a:off x="2700022" y="1628802"/>
            <a:ext cx="4104228" cy="8293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  <a:buFont typeface="Wingdings" panose="05000000000000000000" charset="0"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  <a:cs typeface="+mj-cs"/>
                <a:sym typeface="+mn-ea"/>
              </a:rPr>
              <a:t>风火轮解析 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  <a:cs typeface="+mj-cs"/>
                <a:sym typeface="+mn-ea"/>
              </a:rPr>
              <a:t>PSD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  <a:cs typeface="+mj-cs"/>
                <a:sym typeface="+mn-ea"/>
              </a:rPr>
              <a:t> 文件</a:t>
            </a:r>
          </a:p>
          <a:p>
            <a:pPr algn="ctr">
              <a:lnSpc>
                <a:spcPct val="150000"/>
              </a:lnSpc>
              <a:buFont typeface="Wingdings" panose="05000000000000000000" charset="0"/>
            </a:pPr>
            <a:r>
              <a:rPr lang="zh-CN" altLang="en-US" sz="1600" dirty="0">
                <a:sym typeface="宋体" pitchFamily="2" charset="-122"/>
              </a:rPr>
              <a:t>扩展新能力，</a:t>
            </a:r>
            <a:r>
              <a:rPr lang="en-US" altLang="zh-CN" sz="1600" dirty="0">
                <a:sym typeface="宋体" pitchFamily="2" charset="-122"/>
              </a:rPr>
              <a:t>UXD</a:t>
            </a:r>
            <a:r>
              <a:rPr lang="zh-CN" altLang="en-US" sz="1600" dirty="0">
                <a:sym typeface="宋体" pitchFamily="2" charset="-122"/>
              </a:rPr>
              <a:t>、</a:t>
            </a:r>
            <a:r>
              <a:rPr lang="en-US" altLang="zh-CN" sz="1600" dirty="0">
                <a:sym typeface="宋体" pitchFamily="2" charset="-122"/>
              </a:rPr>
              <a:t>FE</a:t>
            </a:r>
            <a:r>
              <a:rPr lang="zh-CN" altLang="en-US" sz="1600" dirty="0">
                <a:sym typeface="宋体" pitchFamily="2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sym typeface="宋体" pitchFamily="2" charset="-122"/>
              </a:rPr>
              <a:t>100%</a:t>
            </a:r>
            <a:r>
              <a:rPr lang="zh-CN" altLang="en-US" sz="1600" dirty="0">
                <a:solidFill>
                  <a:srgbClr val="FF0000"/>
                </a:solidFill>
                <a:sym typeface="宋体" pitchFamily="2" charset="-122"/>
              </a:rPr>
              <a:t> 使用风火轮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C78117-0F28-717B-465D-288A8888C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628" y="3114947"/>
            <a:ext cx="3751191" cy="29699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8A81347-5E43-D619-A19A-57022095D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8" y="3305859"/>
            <a:ext cx="2287932" cy="2779028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AB77BE08-E923-E34E-96C2-34DD28F17BEF}"/>
              </a:ext>
            </a:extLst>
          </p:cNvPr>
          <p:cNvSpPr/>
          <p:nvPr/>
        </p:nvSpPr>
        <p:spPr>
          <a:xfrm>
            <a:off x="3635896" y="4299329"/>
            <a:ext cx="720080" cy="79208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02953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000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标题 1"/>
          <p:cNvSpPr>
            <a:spLocks noGrp="1"/>
          </p:cNvSpPr>
          <p:nvPr>
            <p:ph type="title"/>
          </p:nvPr>
        </p:nvSpPr>
        <p:spPr>
          <a:xfrm>
            <a:off x="628651" y="915303"/>
            <a:ext cx="7886700" cy="39846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pPr eaLnBrk="1" hangingPunct="1"/>
            <a:r>
              <a:rPr lang="zh-CN" altLang="en-US" kern="1200" dirty="0">
                <a:latin typeface="微软雅黑" pitchFamily="34" charset="-122"/>
                <a:ea typeface="微软雅黑" pitchFamily="34" charset="-122"/>
                <a:cs typeface="+mj-cs"/>
              </a:rPr>
              <a:t>感谢关注</a:t>
            </a:r>
          </a:p>
        </p:txBody>
      </p:sp>
      <p:sp>
        <p:nvSpPr>
          <p:cNvPr id="63490" name="文本框 2"/>
          <p:cNvSpPr txBox="1"/>
          <p:nvPr/>
        </p:nvSpPr>
        <p:spPr>
          <a:xfrm>
            <a:off x="1082675" y="1776731"/>
            <a:ext cx="3573780" cy="9233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dirty="0">
                <a:latin typeface="Arial" panose="020B0604020202090204" pitchFamily="34" charset="0"/>
                <a:ea typeface="宋体" pitchFamily="2" charset="-122"/>
              </a:rPr>
              <a:t>Picasso </a:t>
            </a:r>
            <a:r>
              <a:rPr lang="en-US" altLang="zh-CN" dirty="0"/>
              <a:t>G</a:t>
            </a:r>
            <a:r>
              <a:rPr lang="en-US" altLang="zh-CN" dirty="0">
                <a:latin typeface="Arial" panose="020B0604020202090204" pitchFamily="34" charset="0"/>
                <a:ea typeface="宋体" pitchFamily="2" charset="-122"/>
              </a:rPr>
              <a:t>itHub</a:t>
            </a:r>
            <a:r>
              <a:rPr lang="zh-CN" altLang="en-US" dirty="0">
                <a:latin typeface="Arial" panose="020B0604020202090204" pitchFamily="34" charset="0"/>
                <a:ea typeface="宋体" pitchFamily="2" charset="-122"/>
              </a:rPr>
              <a:t>：</a:t>
            </a:r>
          </a:p>
          <a:p>
            <a:pPr algn="ctr"/>
            <a:endParaRPr lang="zh-CN" altLang="en-US" dirty="0">
              <a:latin typeface="Arial" panose="020B0604020202090204" pitchFamily="34" charset="0"/>
              <a:ea typeface="宋体" pitchFamily="2" charset="-122"/>
            </a:endParaRPr>
          </a:p>
          <a:p>
            <a:pPr algn="ctr"/>
            <a:r>
              <a:rPr lang="zh-CN" altLang="en-US" dirty="0">
                <a:latin typeface="Arial" panose="020B0604020202090204" pitchFamily="34" charset="0"/>
                <a:ea typeface="宋体" pitchFamily="2" charset="-122"/>
              </a:rPr>
              <a:t>https://github.com/wuba/Picasso</a:t>
            </a:r>
          </a:p>
        </p:txBody>
      </p:sp>
      <p:sp>
        <p:nvSpPr>
          <p:cNvPr id="2" name="文本框 2"/>
          <p:cNvSpPr txBox="1"/>
          <p:nvPr/>
        </p:nvSpPr>
        <p:spPr>
          <a:xfrm>
            <a:off x="5436106" y="1775422"/>
            <a:ext cx="2051685" cy="9233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dirty="0"/>
              <a:t>公众号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58</a:t>
            </a:r>
            <a:r>
              <a:rPr lang="zh-CN" altLang="en-US" dirty="0"/>
              <a:t>本地服务</a:t>
            </a:r>
            <a:r>
              <a:rPr lang="en" altLang="zh-CN" dirty="0"/>
              <a:t>FE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715" y="2870200"/>
            <a:ext cx="2171700" cy="2184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CF979E2-CA24-89CD-7092-4888FA260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90" y="2698760"/>
            <a:ext cx="2479757" cy="24797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FA87EF-6139-920A-C9A4-4518C558A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为什么叫风火轮</a:t>
            </a:r>
            <a:endParaRPr kumimoji="1"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ECC346E-3BC2-9B00-5B6F-805B60D63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980728"/>
            <a:ext cx="4824536" cy="581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60653B9-A56F-752E-E2E0-4FD30E3CC4B9}"/>
              </a:ext>
            </a:extLst>
          </p:cNvPr>
          <p:cNvSpPr txBox="1"/>
          <p:nvPr/>
        </p:nvSpPr>
        <p:spPr>
          <a:xfrm>
            <a:off x="233640" y="1793238"/>
            <a:ext cx="4032448" cy="419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神话中：</a:t>
            </a:r>
            <a:r>
              <a:rPr lang="zh-CN" altLang="en-US" dirty="0"/>
              <a:t>风火轮一风一火，状如太极，周转不已，二轮运转时风火齐至，故其威力可追风逐火，灼热无穷，</a:t>
            </a:r>
            <a:r>
              <a:rPr lang="zh-CN" altLang="en-US" b="1" dirty="0"/>
              <a:t>飞天入海，行空千里万里，速度极快。</a:t>
            </a:r>
            <a:r>
              <a:rPr lang="zh-CN" altLang="en-US" dirty="0"/>
              <a:t>传说是由青鸾火凤所化而成，</a:t>
            </a:r>
            <a:r>
              <a:rPr lang="zh-CN" altLang="en-US" b="1" dirty="0"/>
              <a:t>一蹬九万里，双足十八万里</a:t>
            </a:r>
            <a:r>
              <a:rPr lang="zh-CN" altLang="en-US" dirty="0"/>
              <a:t>。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并且它是</a:t>
            </a:r>
            <a:r>
              <a:rPr lang="zh-CN" altLang="en-US" b="1" dirty="0"/>
              <a:t>哪吒的提效工具</a:t>
            </a:r>
            <a:r>
              <a:rPr lang="zh-CN" altLang="en-US" dirty="0"/>
              <a:t>，而我们正是要打造一个</a:t>
            </a:r>
            <a:r>
              <a:rPr lang="zh-CN" altLang="en-US" b="1" dirty="0"/>
              <a:t>一站式提效工作台</a:t>
            </a:r>
            <a:r>
              <a:rPr lang="zh-CN" altLang="en-US" dirty="0"/>
              <a:t>，因此用风火轮命名恰到好处。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784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39FC9A2-3419-5DCF-5286-14BF2D134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039"/>
            <a:ext cx="9144000" cy="62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84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/>
          <p:cNvSpPr>
            <a:spLocks noGrp="1"/>
          </p:cNvSpPr>
          <p:nvPr>
            <p:ph type="title"/>
          </p:nvPr>
        </p:nvSpPr>
        <p:spPr>
          <a:xfrm>
            <a:off x="628651" y="387358"/>
            <a:ext cx="7886700" cy="398463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pPr eaLnBrk="1" hangingPunct="1"/>
            <a:r>
              <a:rPr lang="zh-CN" altLang="en-US" kern="1200" dirty="0">
                <a:latin typeface="微软雅黑" pitchFamily="34" charset="-122"/>
                <a:ea typeface="微软雅黑" pitchFamily="34" charset="-122"/>
                <a:cs typeface="+mj-cs"/>
              </a:rPr>
              <a:t>主要诉求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6A094A-26BE-0D14-100B-664FD67CF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86" y="1556801"/>
            <a:ext cx="7886700" cy="498005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362B1C-453C-C663-4021-300DEDBB3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488" y="2492896"/>
            <a:ext cx="851024" cy="85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D597C38-1326-0E29-86F8-5C39A665C343}"/>
              </a:ext>
            </a:extLst>
          </p:cNvPr>
          <p:cNvSpPr txBox="1"/>
          <p:nvPr/>
        </p:nvSpPr>
        <p:spPr>
          <a:xfrm>
            <a:off x="4252801" y="3275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风火轮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C4D529-0AA1-1E17-DA97-AE35EE117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080"/>
            <a:ext cx="9144000" cy="627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559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ENTRY"/>
  <p:tag name="ID" val="547130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ENTRY"/>
  <p:tag name="ID" val="547130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ENTRY"/>
  <p:tag name="ID" val="547130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ENTRY"/>
  <p:tag name="ID" val="547130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ENTRY"/>
  <p:tag name="ID" val="547130"/>
  <p:tag name="MH_ORDER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12835</TotalTime>
  <Words>3556</Words>
  <Application>Microsoft Macintosh PowerPoint</Application>
  <PresentationFormat>全屏显示(4:3)</PresentationFormat>
  <Paragraphs>468</Paragraphs>
  <Slides>53</Slides>
  <Notes>51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53</vt:i4>
      </vt:variant>
    </vt:vector>
  </HeadingPairs>
  <TitlesOfParts>
    <vt:vector size="62" baseType="lpstr">
      <vt:lpstr>-apple-system</vt:lpstr>
      <vt:lpstr>宋体</vt:lpstr>
      <vt:lpstr>微软雅黑</vt:lpstr>
      <vt:lpstr>Arial Bold</vt:lpstr>
      <vt:lpstr>Arial</vt:lpstr>
      <vt:lpstr>Calibri</vt:lpstr>
      <vt:lpstr>Wingdings</vt:lpstr>
      <vt:lpstr>Office 主题</vt:lpstr>
      <vt:lpstr>1_Office 主题</vt:lpstr>
      <vt:lpstr>58场景下UI自动化智能解析实践</vt:lpstr>
      <vt:lpstr>自我介绍</vt:lpstr>
      <vt:lpstr>PowerPoint 演示文稿</vt:lpstr>
      <vt:lpstr>风火轮视频展示</vt:lpstr>
      <vt:lpstr>PowerPoint 演示文稿</vt:lpstr>
      <vt:lpstr>为什么叫风火轮</vt:lpstr>
      <vt:lpstr>PowerPoint 演示文稿</vt:lpstr>
      <vt:lpstr>主要诉求</vt:lpstr>
      <vt:lpstr>PowerPoint 演示文稿</vt:lpstr>
      <vt:lpstr>项目发展历程</vt:lpstr>
      <vt:lpstr>PowerPoint 演示文稿</vt:lpstr>
      <vt:lpstr>PowerPoint 演示文稿</vt:lpstr>
      <vt:lpstr>实现路径</vt:lpstr>
      <vt:lpstr>技术方案</vt:lpstr>
      <vt:lpstr>PowerPoint 演示文稿</vt:lpstr>
      <vt:lpstr>Picasso 简介</vt:lpstr>
      <vt:lpstr>Picasso 2.0</vt:lpstr>
      <vt:lpstr>Symbol解析</vt:lpstr>
      <vt:lpstr>图层重构</vt:lpstr>
      <vt:lpstr>过滤隐藏图层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属性解析</vt:lpstr>
      <vt:lpstr>布局</vt:lpstr>
      <vt:lpstr>只生成高质量的结构、样式信息，  这就够了吗？</vt:lpstr>
      <vt:lpstr>风火轮平台：设计研发UI平台，输出样式、  结构信息，缺少逻辑</vt:lpstr>
      <vt:lpstr>PowerPoint 演示文稿</vt:lpstr>
      <vt:lpstr>风火轮lowcode目标</vt:lpstr>
      <vt:lpstr>风火轮插件组件库</vt:lpstr>
      <vt:lpstr>lowcode方案对比</vt:lpstr>
      <vt:lpstr>风火轮lowcode系统架构</vt:lpstr>
      <vt:lpstr>风火轮lowcode整体流程</vt:lpstr>
      <vt:lpstr>如何实现 UI组件 和 代码组件 的关联？</vt:lpstr>
      <vt:lpstr>UI、code 组件管理</vt:lpstr>
      <vt:lpstr>UI 组件入驻</vt:lpstr>
      <vt:lpstr>code 组件绑定</vt:lpstr>
      <vt:lpstr>PowerPoint 演示文稿</vt:lpstr>
      <vt:lpstr>sketch页面设计</vt:lpstr>
      <vt:lpstr>sketch页面上传</vt:lpstr>
      <vt:lpstr>sketch页面完成后</vt:lpstr>
      <vt:lpstr>上传至风火轮展示</vt:lpstr>
      <vt:lpstr>lowcode中展示效果</vt:lpstr>
      <vt:lpstr>lowcode产出组件属性dsl结构</vt:lpstr>
      <vt:lpstr>PowerPoint 演示文稿</vt:lpstr>
      <vt:lpstr>后续展望</vt:lpstr>
      <vt:lpstr>后续展望</vt:lpstr>
      <vt:lpstr>后续展望</vt:lpstr>
      <vt:lpstr>PowerPoint 演示文稿</vt:lpstr>
      <vt:lpstr>感谢关注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DevOps开发运维一体化</dc:title>
  <dc:creator>微软用户</dc:creator>
  <cp:lastModifiedBy>王 澍</cp:lastModifiedBy>
  <cp:revision>231</cp:revision>
  <dcterms:created xsi:type="dcterms:W3CDTF">2022-05-18T10:59:43Z</dcterms:created>
  <dcterms:modified xsi:type="dcterms:W3CDTF">2022-08-22T01:38:45Z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2052-4.1.2.6545</vt:lpwstr>
  </property>
</Properties>
</file>